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8288000" cy="10287000"/>
  <p:notesSz cx="6858000" cy="9144000"/>
  <p:embeddedFontLst>
    <p:embeddedFont>
      <p:font typeface="Canva Sans" panose="020B0604020202020204" charset="0"/>
      <p:regular r:id="rId22"/>
    </p:embeddedFont>
    <p:embeddedFont>
      <p:font typeface="Dynamo Medium" panose="020B0604020202020204" charset="0"/>
      <p:regular r:id="rId23"/>
    </p:embeddedFont>
    <p:embeddedFont>
      <p:font typeface="Source Sans Pro" panose="020B0503030403020204" pitchFamily="34" charset="0"/>
      <p:regular r:id="rId24"/>
    </p:embeddedFont>
    <p:embeddedFont>
      <p:font typeface="Source Sans Pro Bold" panose="020B0604020202020204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121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hecker/>
      </p:transition>
    </mc:Choice>
    <mc:Fallback xmlns="">
      <p:transition spd="slow">
        <p:checker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hecker/>
      </p:transition>
    </mc:Choice>
    <mc:Fallback xmlns="">
      <p:transition spd="slow">
        <p:checker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hecker/>
      </p:transition>
    </mc:Choice>
    <mc:Fallback xmlns="">
      <p:transition spd="slow">
        <p:checker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hecker/>
      </p:transition>
    </mc:Choice>
    <mc:Fallback xmlns="">
      <p:transition spd="slow">
        <p:checker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hecker/>
      </p:transition>
    </mc:Choice>
    <mc:Fallback xmlns="">
      <p:transition spd="slow">
        <p:checker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hecker/>
      </p:transition>
    </mc:Choice>
    <mc:Fallback xmlns="">
      <p:transition spd="slow">
        <p:checker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hecker/>
      </p:transition>
    </mc:Choice>
    <mc:Fallback xmlns="">
      <p:transition spd="slow">
        <p:checker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hecker/>
      </p:transition>
    </mc:Choice>
    <mc:Fallback xmlns="">
      <p:transition spd="slow">
        <p:checker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hecker/>
      </p:transition>
    </mc:Choice>
    <mc:Fallback xmlns="">
      <p:transition spd="slow">
        <p:checker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hecker/>
      </p:transition>
    </mc:Choice>
    <mc:Fallback xmlns="">
      <p:transition spd="slow">
        <p:checker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hecker/>
      </p:transition>
    </mc:Choice>
    <mc:Fallback xmlns="">
      <p:transition spd="slow">
        <p:checker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checker/>
      </p:transition>
    </mc:Choice>
    <mc:Fallback xmlns="">
      <p:transition spd="slow">
        <p:checker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Relationship Id="rId9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6.svg"/><Relationship Id="rId7" Type="http://schemas.openxmlformats.org/officeDocument/2006/relationships/image" Target="../media/image2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Relationship Id="rId9" Type="http://schemas.openxmlformats.org/officeDocument/2006/relationships/image" Target="../media/image28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.svg"/><Relationship Id="rId3" Type="http://schemas.openxmlformats.org/officeDocument/2006/relationships/image" Target="../media/image30.svg"/><Relationship Id="rId7" Type="http://schemas.openxmlformats.org/officeDocument/2006/relationships/image" Target="../media/image34.svg"/><Relationship Id="rId12" Type="http://schemas.openxmlformats.org/officeDocument/2006/relationships/image" Target="../media/image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38.svg"/><Relationship Id="rId5" Type="http://schemas.openxmlformats.org/officeDocument/2006/relationships/image" Target="../media/image32.sv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6.svg"/><Relationship Id="rId7" Type="http://schemas.openxmlformats.org/officeDocument/2006/relationships/image" Target="../media/image2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Relationship Id="rId9" Type="http://schemas.openxmlformats.org/officeDocument/2006/relationships/image" Target="../media/image28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.svg"/><Relationship Id="rId3" Type="http://schemas.openxmlformats.org/officeDocument/2006/relationships/image" Target="../media/image30.svg"/><Relationship Id="rId7" Type="http://schemas.openxmlformats.org/officeDocument/2006/relationships/image" Target="../media/image34.svg"/><Relationship Id="rId12" Type="http://schemas.openxmlformats.org/officeDocument/2006/relationships/image" Target="../media/image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38.svg"/><Relationship Id="rId5" Type="http://schemas.openxmlformats.org/officeDocument/2006/relationships/image" Target="../media/image32.sv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6.svg"/><Relationship Id="rId7" Type="http://schemas.openxmlformats.org/officeDocument/2006/relationships/image" Target="../media/image2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Relationship Id="rId9" Type="http://schemas.openxmlformats.org/officeDocument/2006/relationships/image" Target="../media/image28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.svg"/><Relationship Id="rId3" Type="http://schemas.openxmlformats.org/officeDocument/2006/relationships/image" Target="../media/image30.svg"/><Relationship Id="rId7" Type="http://schemas.openxmlformats.org/officeDocument/2006/relationships/image" Target="../media/image34.svg"/><Relationship Id="rId12" Type="http://schemas.openxmlformats.org/officeDocument/2006/relationships/image" Target="../media/image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38.svg"/><Relationship Id="rId5" Type="http://schemas.openxmlformats.org/officeDocument/2006/relationships/image" Target="../media/image32.sv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.svg"/><Relationship Id="rId3" Type="http://schemas.openxmlformats.org/officeDocument/2006/relationships/image" Target="../media/image30.svg"/><Relationship Id="rId7" Type="http://schemas.openxmlformats.org/officeDocument/2006/relationships/image" Target="../media/image34.svg"/><Relationship Id="rId12" Type="http://schemas.openxmlformats.org/officeDocument/2006/relationships/image" Target="../media/image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38.svg"/><Relationship Id="rId5" Type="http://schemas.openxmlformats.org/officeDocument/2006/relationships/image" Target="../media/image32.sv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10" Type="http://schemas.openxmlformats.org/officeDocument/2006/relationships/image" Target="../media/image50.svg"/><Relationship Id="rId4" Type="http://schemas.openxmlformats.org/officeDocument/2006/relationships/image" Target="../media/image44.svg"/><Relationship Id="rId9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1156170" y="1840958"/>
            <a:ext cx="11434572" cy="11434527"/>
            <a:chOff x="0" y="0"/>
            <a:chExt cx="6350000" cy="63499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7065141" y="7558221"/>
            <a:ext cx="10029545" cy="2057038"/>
            <a:chOff x="0" y="0"/>
            <a:chExt cx="13372727" cy="2742717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878512"/>
              <a:ext cx="13372727" cy="1546271"/>
              <a:chOff x="0" y="0"/>
              <a:chExt cx="1789695" cy="20694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13169" y="0"/>
                <a:ext cx="1763357" cy="206940"/>
              </a:xfrm>
              <a:custGeom>
                <a:avLst/>
                <a:gdLst/>
                <a:ahLst/>
                <a:cxnLst/>
                <a:rect l="l" t="t" r="r" b="b"/>
                <a:pathLst>
                  <a:path w="1763357" h="206940">
                    <a:moveTo>
                      <a:pt x="214075" y="0"/>
                    </a:moveTo>
                    <a:lnTo>
                      <a:pt x="1752482" y="0"/>
                    </a:lnTo>
                    <a:cubicBezTo>
                      <a:pt x="1756546" y="0"/>
                      <a:pt x="1760213" y="2438"/>
                      <a:pt x="1761785" y="6185"/>
                    </a:cubicBezTo>
                    <a:cubicBezTo>
                      <a:pt x="1763357" y="9932"/>
                      <a:pt x="1762527" y="14257"/>
                      <a:pt x="1759681" y="17156"/>
                    </a:cubicBezTo>
                    <a:lnTo>
                      <a:pt x="1590172" y="189784"/>
                    </a:lnTo>
                    <a:cubicBezTo>
                      <a:pt x="1579397" y="200758"/>
                      <a:pt x="1564662" y="206940"/>
                      <a:pt x="1549282" y="206940"/>
                    </a:cubicBezTo>
                    <a:lnTo>
                      <a:pt x="10875" y="206940"/>
                    </a:lnTo>
                    <a:cubicBezTo>
                      <a:pt x="6812" y="206940"/>
                      <a:pt x="3145" y="204502"/>
                      <a:pt x="1573" y="200755"/>
                    </a:cubicBezTo>
                    <a:cubicBezTo>
                      <a:pt x="0" y="197008"/>
                      <a:pt x="830" y="192683"/>
                      <a:pt x="3677" y="189784"/>
                    </a:cubicBezTo>
                    <a:lnTo>
                      <a:pt x="173185" y="17156"/>
                    </a:lnTo>
                    <a:cubicBezTo>
                      <a:pt x="183961" y="6182"/>
                      <a:pt x="198695" y="0"/>
                      <a:pt x="214075" y="0"/>
                    </a:cubicBezTo>
                    <a:close/>
                  </a:path>
                </a:pathLst>
              </a:custGeom>
              <a:solidFill>
                <a:srgbClr val="3275C5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101600" y="19050"/>
                <a:ext cx="1586495" cy="18789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93"/>
                  </a:lnSpc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6370237" y="2049007"/>
              <a:ext cx="5999462" cy="693710"/>
              <a:chOff x="0" y="0"/>
              <a:chExt cx="1789695" cy="20694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5450" y="0"/>
                <a:ext cx="1758796" cy="206940"/>
              </a:xfrm>
              <a:custGeom>
                <a:avLst/>
                <a:gdLst/>
                <a:ahLst/>
                <a:cxnLst/>
                <a:rect l="l" t="t" r="r" b="b"/>
                <a:pathLst>
                  <a:path w="1758796" h="206940">
                    <a:moveTo>
                      <a:pt x="215957" y="0"/>
                    </a:moveTo>
                    <a:lnTo>
                      <a:pt x="1746038" y="0"/>
                    </a:lnTo>
                    <a:cubicBezTo>
                      <a:pt x="1750805" y="0"/>
                      <a:pt x="1755107" y="2860"/>
                      <a:pt x="1756951" y="7256"/>
                    </a:cubicBezTo>
                    <a:cubicBezTo>
                      <a:pt x="1758796" y="11652"/>
                      <a:pt x="1757823" y="16725"/>
                      <a:pt x="1754483" y="20127"/>
                    </a:cubicBezTo>
                    <a:lnTo>
                      <a:pt x="1590808" y="186814"/>
                    </a:lnTo>
                    <a:cubicBezTo>
                      <a:pt x="1578167" y="199688"/>
                      <a:pt x="1560881" y="206940"/>
                      <a:pt x="1542838" y="206940"/>
                    </a:cubicBezTo>
                    <a:lnTo>
                      <a:pt x="12757" y="206940"/>
                    </a:lnTo>
                    <a:cubicBezTo>
                      <a:pt x="7990" y="206940"/>
                      <a:pt x="3688" y="204080"/>
                      <a:pt x="1844" y="199684"/>
                    </a:cubicBezTo>
                    <a:cubicBezTo>
                      <a:pt x="0" y="195288"/>
                      <a:pt x="973" y="190215"/>
                      <a:pt x="4313" y="186814"/>
                    </a:cubicBezTo>
                    <a:lnTo>
                      <a:pt x="167987" y="20127"/>
                    </a:lnTo>
                    <a:cubicBezTo>
                      <a:pt x="180629" y="7252"/>
                      <a:pt x="197914" y="0"/>
                      <a:pt x="215957" y="0"/>
                    </a:cubicBezTo>
                    <a:close/>
                  </a:path>
                </a:pathLst>
              </a:custGeom>
              <a:solidFill>
                <a:srgbClr val="64CAF4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101600" y="19050"/>
                <a:ext cx="1586495" cy="18789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93"/>
                  </a:lnSpc>
                </a:pPr>
                <a:endParaRPr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1534106" y="1205308"/>
              <a:ext cx="11020658" cy="7903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19"/>
                </a:lnSpc>
              </a:pPr>
              <a:r>
                <a:rPr lang="en-US" sz="3999" b="1">
                  <a:solidFill>
                    <a:srgbClr val="FCFEFF"/>
                  </a:solidFill>
                  <a:latin typeface="Source Sans Pro Bold"/>
                  <a:ea typeface="Source Sans Pro Bold"/>
                  <a:cs typeface="Source Sans Pro Bold"/>
                  <a:sym typeface="Source Sans Pro Bold"/>
                </a:rPr>
                <a:t>Md. Joynal Abdin, Secretary General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558512" y="19050"/>
              <a:ext cx="3669908" cy="5880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90"/>
                </a:lnSpc>
              </a:pPr>
              <a:r>
                <a:rPr lang="en-US" sz="3000">
                  <a:solidFill>
                    <a:srgbClr val="64CAF4"/>
                  </a:solidFill>
                  <a:latin typeface="Dynamo Medium"/>
                  <a:ea typeface="Dynamo Medium"/>
                  <a:cs typeface="Dynamo Medium"/>
                  <a:sym typeface="Dynamo Medium"/>
                </a:rPr>
                <a:t>Presented by: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462429" y="274853"/>
            <a:ext cx="4593733" cy="4593733"/>
            <a:chOff x="0" y="0"/>
            <a:chExt cx="6124977" cy="6124977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6124977" cy="6124977"/>
              <a:chOff x="0" y="0"/>
              <a:chExt cx="812800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CFEFF"/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76200" y="95250"/>
                <a:ext cx="660400" cy="641350"/>
              </a:xfrm>
              <a:prstGeom prst="rect">
                <a:avLst/>
              </a:prstGeom>
            </p:spPr>
            <p:txBody>
              <a:bodyPr lIns="52498" tIns="52498" rIns="52498" bIns="52498" rtlCol="0" anchor="ctr"/>
              <a:lstStyle/>
              <a:p>
                <a:pPr algn="ctr">
                  <a:lnSpc>
                    <a:spcPts val="1993"/>
                  </a:lnSpc>
                </a:pPr>
                <a:endParaRPr/>
              </a:p>
            </p:txBody>
          </p:sp>
        </p:grpSp>
        <p:grpSp>
          <p:nvGrpSpPr>
            <p:cNvPr id="17" name="Group 17"/>
            <p:cNvGrpSpPr>
              <a:grpSpLocks noChangeAspect="1"/>
            </p:cNvGrpSpPr>
            <p:nvPr/>
          </p:nvGrpSpPr>
          <p:grpSpPr>
            <a:xfrm>
              <a:off x="192459" y="192470"/>
              <a:ext cx="5740059" cy="5740036"/>
              <a:chOff x="0" y="0"/>
              <a:chExt cx="6350000" cy="6349975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6350000" cy="6349974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49974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</p:spPr>
          </p:sp>
        </p:grpSp>
      </p:grpSp>
      <p:sp>
        <p:nvSpPr>
          <p:cNvPr id="19" name="TextBox 19"/>
          <p:cNvSpPr txBox="1"/>
          <p:nvPr/>
        </p:nvSpPr>
        <p:spPr>
          <a:xfrm>
            <a:off x="3451986" y="4792386"/>
            <a:ext cx="8796517" cy="1384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 spc="15">
                <a:solidFill>
                  <a:srgbClr val="56AAF0"/>
                </a:solidFill>
                <a:latin typeface="Dynamo Medium"/>
                <a:ea typeface="Dynamo Medium"/>
                <a:cs typeface="Dynamo Medium"/>
                <a:sym typeface="Dynamo Medium"/>
              </a:rPr>
              <a:t>BRAZIL BANGLADESH CHAMBER OF COMMERCE &amp; INDUSTRY (BBCCI)</a:t>
            </a:r>
          </a:p>
        </p:txBody>
      </p:sp>
      <p:sp>
        <p:nvSpPr>
          <p:cNvPr id="20" name="Freeform 20"/>
          <p:cNvSpPr/>
          <p:nvPr/>
        </p:nvSpPr>
        <p:spPr>
          <a:xfrm rot="5808836">
            <a:off x="-7298807" y="618706"/>
            <a:ext cx="1271627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0" y="0"/>
                </a:moveTo>
                <a:lnTo>
                  <a:pt x="12716270" y="0"/>
                </a:lnTo>
                <a:lnTo>
                  <a:pt x="12716270" y="6635581"/>
                </a:lnTo>
                <a:lnTo>
                  <a:pt x="0" y="66355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7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1" name="Freeform 21"/>
          <p:cNvSpPr/>
          <p:nvPr/>
        </p:nvSpPr>
        <p:spPr>
          <a:xfrm rot="8289110" flipH="1" flipV="1">
            <a:off x="-5567389" y="255850"/>
            <a:ext cx="1271627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12716270" y="6635581"/>
                </a:moveTo>
                <a:lnTo>
                  <a:pt x="0" y="6635581"/>
                </a:lnTo>
                <a:lnTo>
                  <a:pt x="0" y="0"/>
                </a:lnTo>
                <a:lnTo>
                  <a:pt x="12716270" y="0"/>
                </a:lnTo>
                <a:lnTo>
                  <a:pt x="12716270" y="6635581"/>
                </a:lnTo>
                <a:close/>
              </a:path>
            </a:pathLst>
          </a:custGeom>
          <a:blipFill>
            <a:blip r:embed="rId6">
              <a:alphaModFix amt="87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22" name="Group 22"/>
          <p:cNvGrpSpPr/>
          <p:nvPr/>
        </p:nvGrpSpPr>
        <p:grpSpPr>
          <a:xfrm>
            <a:off x="2238060" y="1029576"/>
            <a:ext cx="11224369" cy="2550768"/>
            <a:chOff x="0" y="0"/>
            <a:chExt cx="14965825" cy="3401024"/>
          </a:xfrm>
        </p:grpSpPr>
        <p:sp>
          <p:nvSpPr>
            <p:cNvPr id="23" name="TextBox 23"/>
            <p:cNvSpPr txBox="1"/>
            <p:nvPr/>
          </p:nvSpPr>
          <p:spPr>
            <a:xfrm>
              <a:off x="0" y="-38100"/>
              <a:ext cx="14965825" cy="26763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6400" b="1">
                  <a:solidFill>
                    <a:srgbClr val="3275C5"/>
                  </a:solidFill>
                  <a:latin typeface="Source Sans Pro Bold"/>
                  <a:ea typeface="Source Sans Pro Bold"/>
                  <a:cs typeface="Source Sans Pro Bold"/>
                  <a:sym typeface="Source Sans Pro Bold"/>
                </a:rPr>
                <a:t>Briefing Session on </a:t>
              </a:r>
            </a:p>
            <a:p>
              <a:pPr algn="ctr">
                <a:lnSpc>
                  <a:spcPts val="8000"/>
                </a:lnSpc>
              </a:pPr>
              <a:r>
                <a:rPr lang="en-US" sz="6400" b="1">
                  <a:solidFill>
                    <a:srgbClr val="3275C5"/>
                  </a:solidFill>
                  <a:latin typeface="Source Sans Pro Bold"/>
                  <a:ea typeface="Source Sans Pro Bold"/>
                  <a:cs typeface="Source Sans Pro Bold"/>
                  <a:sym typeface="Source Sans Pro Bold"/>
                </a:rPr>
                <a:t>Made in Bangladesh Expo 2025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007625" y="2853866"/>
              <a:ext cx="10950575" cy="5471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9"/>
                </a:lnSpc>
              </a:pPr>
              <a:r>
                <a:rPr lang="en-US" sz="2499">
                  <a:solidFill>
                    <a:srgbClr val="3275C5"/>
                  </a:solidFill>
                  <a:latin typeface="Canva Sans"/>
                  <a:ea typeface="Canva Sans"/>
                  <a:cs typeface="Canva Sans"/>
                  <a:sym typeface="Canva Sans"/>
                </a:rPr>
                <a:t>15-18 June 2025, Expo Center Norte, Sao Paulo, Brazil 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hecker/>
      </p:transition>
    </mc:Choice>
    <mc:Fallback xmlns="">
      <p:transition spd="slow">
        <p:checker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811046" y="3936645"/>
            <a:ext cx="7721756" cy="423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spc="11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Made in Bangladesh Expo 2025 is a premier international trade fair showcasing Bangladesh’s industrial strength, innovation, and export-ready products. It aims to connect local manufacturers with global buyers, investors, and business partners. The expo highlights Bangladesh's growing role in the global supply chain across diverse sectors.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811046" y="2194676"/>
            <a:ext cx="7721756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 b="1">
                <a:solidFill>
                  <a:srgbClr val="56AAF0"/>
                </a:solidFill>
                <a:latin typeface="Dynamo Medium"/>
                <a:ea typeface="Dynamo Medium"/>
                <a:cs typeface="Dynamo Medium"/>
                <a:sym typeface="Dynamo Medium"/>
              </a:rPr>
              <a:t>INTRODUCTION</a:t>
            </a:r>
          </a:p>
        </p:txBody>
      </p:sp>
      <p:sp>
        <p:nvSpPr>
          <p:cNvPr id="4" name="Freeform 4"/>
          <p:cNvSpPr/>
          <p:nvPr/>
        </p:nvSpPr>
        <p:spPr>
          <a:xfrm rot="8289110" flipH="1" flipV="1">
            <a:off x="-4932604" y="254834"/>
            <a:ext cx="1271627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12716270" y="6635581"/>
                </a:moveTo>
                <a:lnTo>
                  <a:pt x="0" y="6635581"/>
                </a:lnTo>
                <a:lnTo>
                  <a:pt x="0" y="0"/>
                </a:lnTo>
                <a:lnTo>
                  <a:pt x="12716270" y="0"/>
                </a:lnTo>
                <a:lnTo>
                  <a:pt x="12716270" y="6635581"/>
                </a:lnTo>
                <a:close/>
              </a:path>
            </a:pathLst>
          </a:custGeom>
          <a:blipFill>
            <a:blip r:embed="rId2">
              <a:alphaModFix amt="8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8289110">
            <a:off x="10504334" y="3395569"/>
            <a:ext cx="1271627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0" y="0"/>
                </a:moveTo>
                <a:lnTo>
                  <a:pt x="12716270" y="0"/>
                </a:lnTo>
                <a:lnTo>
                  <a:pt x="12716270" y="6635581"/>
                </a:lnTo>
                <a:lnTo>
                  <a:pt x="0" y="66355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1721510" y="2356601"/>
            <a:ext cx="5864218" cy="3906356"/>
          </a:xfrm>
          <a:custGeom>
            <a:avLst/>
            <a:gdLst/>
            <a:ahLst/>
            <a:cxnLst/>
            <a:rect l="l" t="t" r="r" b="b"/>
            <a:pathLst>
              <a:path w="5864218" h="3906356">
                <a:moveTo>
                  <a:pt x="0" y="0"/>
                </a:moveTo>
                <a:lnTo>
                  <a:pt x="5864218" y="0"/>
                </a:lnTo>
                <a:lnTo>
                  <a:pt x="5864218" y="3906356"/>
                </a:lnTo>
                <a:lnTo>
                  <a:pt x="0" y="39063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hecker/>
      </p:transition>
    </mc:Choice>
    <mc:Fallback xmlns="">
      <p:transition spd="slow">
        <p:checker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36927" y="2961871"/>
            <a:ext cx="6615043" cy="3018865"/>
          </a:xfrm>
          <a:custGeom>
            <a:avLst/>
            <a:gdLst/>
            <a:ahLst/>
            <a:cxnLst/>
            <a:rect l="l" t="t" r="r" b="b"/>
            <a:pathLst>
              <a:path w="6615043" h="3018865">
                <a:moveTo>
                  <a:pt x="0" y="0"/>
                </a:moveTo>
                <a:lnTo>
                  <a:pt x="6615043" y="0"/>
                </a:lnTo>
                <a:lnTo>
                  <a:pt x="6615043" y="3018865"/>
                </a:lnTo>
                <a:lnTo>
                  <a:pt x="0" y="30188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2415702" y="3545148"/>
            <a:ext cx="2070265" cy="1792757"/>
            <a:chOff x="0" y="0"/>
            <a:chExt cx="4282440" cy="37084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82440" cy="3708400"/>
            </a:xfrm>
            <a:custGeom>
              <a:avLst/>
              <a:gdLst/>
              <a:ahLst/>
              <a:cxnLst/>
              <a:rect l="l" t="t" r="r" b="b"/>
              <a:pathLst>
                <a:path w="4282440" h="3708400">
                  <a:moveTo>
                    <a:pt x="3211830" y="0"/>
                  </a:moveTo>
                  <a:lnTo>
                    <a:pt x="1070610" y="0"/>
                  </a:lnTo>
                  <a:lnTo>
                    <a:pt x="0" y="1854200"/>
                  </a:lnTo>
                  <a:lnTo>
                    <a:pt x="1070610" y="3708400"/>
                  </a:lnTo>
                  <a:lnTo>
                    <a:pt x="3211830" y="3708400"/>
                  </a:lnTo>
                  <a:lnTo>
                    <a:pt x="4282440" y="1854200"/>
                  </a:lnTo>
                  <a:close/>
                </a:path>
              </a:pathLst>
            </a:custGeom>
            <a:blipFill>
              <a:blip r:embed="rId4"/>
              <a:stretch>
                <a:fillRect l="-26973" r="-26973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9843697" y="2961871"/>
            <a:ext cx="6615043" cy="3018865"/>
          </a:xfrm>
          <a:custGeom>
            <a:avLst/>
            <a:gdLst/>
            <a:ahLst/>
            <a:cxnLst/>
            <a:rect l="l" t="t" r="r" b="b"/>
            <a:pathLst>
              <a:path w="6615043" h="3018865">
                <a:moveTo>
                  <a:pt x="0" y="0"/>
                </a:moveTo>
                <a:lnTo>
                  <a:pt x="6615043" y="0"/>
                </a:lnTo>
                <a:lnTo>
                  <a:pt x="6615043" y="3018865"/>
                </a:lnTo>
                <a:lnTo>
                  <a:pt x="0" y="30188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0522472" y="3545148"/>
            <a:ext cx="2070265" cy="1792757"/>
            <a:chOff x="0" y="0"/>
            <a:chExt cx="4282440" cy="37084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82440" cy="3708400"/>
            </a:xfrm>
            <a:custGeom>
              <a:avLst/>
              <a:gdLst/>
              <a:ahLst/>
              <a:cxnLst/>
              <a:rect l="l" t="t" r="r" b="b"/>
              <a:pathLst>
                <a:path w="4282440" h="3708400">
                  <a:moveTo>
                    <a:pt x="3211830" y="0"/>
                  </a:moveTo>
                  <a:lnTo>
                    <a:pt x="1070610" y="0"/>
                  </a:lnTo>
                  <a:lnTo>
                    <a:pt x="0" y="1854200"/>
                  </a:lnTo>
                  <a:lnTo>
                    <a:pt x="1070610" y="3708400"/>
                  </a:lnTo>
                  <a:lnTo>
                    <a:pt x="3211830" y="3708400"/>
                  </a:lnTo>
                  <a:lnTo>
                    <a:pt x="4282440" y="1854200"/>
                  </a:lnTo>
                  <a:close/>
                </a:path>
              </a:pathLst>
            </a:custGeom>
            <a:blipFill>
              <a:blip r:embed="rId5"/>
              <a:stretch>
                <a:fillRect l="-14865" r="-14865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 rot="-10800000">
            <a:off x="12592738" y="-611740"/>
            <a:ext cx="5871820" cy="3280879"/>
          </a:xfrm>
          <a:custGeom>
            <a:avLst/>
            <a:gdLst/>
            <a:ahLst/>
            <a:cxnLst/>
            <a:rect l="l" t="t" r="r" b="b"/>
            <a:pathLst>
              <a:path w="5871820" h="3280879">
                <a:moveTo>
                  <a:pt x="0" y="0"/>
                </a:moveTo>
                <a:lnTo>
                  <a:pt x="5871820" y="0"/>
                </a:lnTo>
                <a:lnTo>
                  <a:pt x="5871820" y="3280880"/>
                </a:lnTo>
                <a:lnTo>
                  <a:pt x="0" y="328088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69000"/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732255" y="6028361"/>
            <a:ext cx="5619715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spc="11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How to Participate in an International Trade Expo Successfully</a:t>
            </a:r>
          </a:p>
        </p:txBody>
      </p:sp>
      <p:sp>
        <p:nvSpPr>
          <p:cNvPr id="10" name="Freeform 10"/>
          <p:cNvSpPr/>
          <p:nvPr/>
        </p:nvSpPr>
        <p:spPr>
          <a:xfrm rot="-10800000" flipH="1" flipV="1">
            <a:off x="-203655" y="7617860"/>
            <a:ext cx="5871820" cy="3280879"/>
          </a:xfrm>
          <a:custGeom>
            <a:avLst/>
            <a:gdLst/>
            <a:ahLst/>
            <a:cxnLst/>
            <a:rect l="l" t="t" r="r" b="b"/>
            <a:pathLst>
              <a:path w="5871820" h="3280879">
                <a:moveTo>
                  <a:pt x="5871820" y="3280880"/>
                </a:moveTo>
                <a:lnTo>
                  <a:pt x="0" y="3280880"/>
                </a:lnTo>
                <a:lnTo>
                  <a:pt x="0" y="0"/>
                </a:lnTo>
                <a:lnTo>
                  <a:pt x="5871820" y="0"/>
                </a:lnTo>
                <a:lnTo>
                  <a:pt x="5871820" y="3280880"/>
                </a:lnTo>
                <a:close/>
              </a:path>
            </a:pathLst>
          </a:custGeom>
          <a:blipFill>
            <a:blip r:embed="rId6">
              <a:alphaModFix amt="69000"/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4824798" y="4063701"/>
            <a:ext cx="2707346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spc="199">
                <a:solidFill>
                  <a:srgbClr val="FCFEFF"/>
                </a:solidFill>
                <a:latin typeface="Dynamo Medium"/>
                <a:ea typeface="Dynamo Medium"/>
                <a:cs typeface="Dynamo Medium"/>
                <a:sym typeface="Dynamo Medium"/>
              </a:rPr>
              <a:t>How to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004878" y="3759200"/>
            <a:ext cx="2971665" cy="1384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spc="199">
                <a:solidFill>
                  <a:srgbClr val="FCFEFF"/>
                </a:solidFill>
                <a:latin typeface="Dynamo Medium"/>
                <a:ea typeface="Dynamo Medium"/>
                <a:cs typeface="Dynamo Medium"/>
                <a:sym typeface="Dynamo Medium"/>
              </a:rPr>
              <a:t>Programme Details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839024" y="6028361"/>
            <a:ext cx="5619715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spc="11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Programme Flow of the Made in Bangladesh Expo 2025, 15-18 June 2025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971951" y="866775"/>
            <a:ext cx="8344097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56AAF0"/>
                </a:solidFill>
                <a:latin typeface="Dynamo Medium"/>
                <a:ea typeface="Dynamo Medium"/>
                <a:cs typeface="Dynamo Medium"/>
                <a:sym typeface="Dynamo Medium"/>
              </a:rPr>
              <a:t>TRADE FAIR / EXPO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hecker/>
      </p:transition>
    </mc:Choice>
    <mc:Fallback xmlns="">
      <p:transition spd="slow">
        <p:checker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646358" y="1835458"/>
            <a:ext cx="5334034" cy="1204824"/>
          </a:xfrm>
          <a:custGeom>
            <a:avLst/>
            <a:gdLst/>
            <a:ahLst/>
            <a:cxnLst/>
            <a:rect l="l" t="t" r="r" b="b"/>
            <a:pathLst>
              <a:path w="5334034" h="1204824">
                <a:moveTo>
                  <a:pt x="5334033" y="0"/>
                </a:moveTo>
                <a:lnTo>
                  <a:pt x="0" y="0"/>
                </a:lnTo>
                <a:lnTo>
                  <a:pt x="0" y="1204824"/>
                </a:lnTo>
                <a:lnTo>
                  <a:pt x="5334033" y="1204824"/>
                </a:lnTo>
                <a:lnTo>
                  <a:pt x="5334033" y="0"/>
                </a:lnTo>
                <a:close/>
              </a:path>
            </a:pathLst>
          </a:custGeom>
          <a:blipFill>
            <a:blip r:embed="rId2">
              <a:alphaModFix amt="8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TextBox 3"/>
          <p:cNvSpPr txBox="1"/>
          <p:nvPr/>
        </p:nvSpPr>
        <p:spPr>
          <a:xfrm>
            <a:off x="1295071" y="914400"/>
            <a:ext cx="15685320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 b="1">
                <a:solidFill>
                  <a:srgbClr val="56AAF0"/>
                </a:solidFill>
                <a:latin typeface="Dynamo Medium"/>
                <a:ea typeface="Dynamo Medium"/>
                <a:cs typeface="Dynamo Medium"/>
                <a:sym typeface="Dynamo Medium"/>
              </a:rPr>
              <a:t>WHY COMPANIES PARTICIPATE IN TRADE EXPOS?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612759" y="3068857"/>
            <a:ext cx="11062482" cy="59423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53484" lvl="1" indent="-626742" algn="l">
              <a:lnSpc>
                <a:spcPts val="6676"/>
              </a:lnSpc>
              <a:buFont typeface="Arial"/>
              <a:buChar char="•"/>
            </a:pPr>
            <a:r>
              <a:rPr lang="en-US" sz="5805" spc="23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Meet new buyers &amp; distributors</a:t>
            </a:r>
          </a:p>
          <a:p>
            <a:pPr marL="1253484" lvl="1" indent="-626742" algn="l">
              <a:lnSpc>
                <a:spcPts val="6676"/>
              </a:lnSpc>
              <a:buFont typeface="Arial"/>
              <a:buChar char="•"/>
            </a:pPr>
            <a:r>
              <a:rPr lang="en-US" sz="5805" spc="23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Launch new products</a:t>
            </a:r>
          </a:p>
          <a:p>
            <a:pPr marL="1253484" lvl="1" indent="-626742" algn="l">
              <a:lnSpc>
                <a:spcPts val="6676"/>
              </a:lnSpc>
              <a:buFont typeface="Arial"/>
              <a:buChar char="•"/>
            </a:pPr>
            <a:r>
              <a:rPr lang="en-US" sz="5805" spc="23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Brand exposure</a:t>
            </a:r>
          </a:p>
          <a:p>
            <a:pPr marL="1253484" lvl="1" indent="-626742" algn="l">
              <a:lnSpc>
                <a:spcPts val="6676"/>
              </a:lnSpc>
              <a:buFont typeface="Arial"/>
              <a:buChar char="•"/>
            </a:pPr>
            <a:r>
              <a:rPr lang="en-US" sz="5805" spc="23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Market research</a:t>
            </a:r>
          </a:p>
          <a:p>
            <a:pPr marL="1253484" lvl="1" indent="-626742" algn="l">
              <a:lnSpc>
                <a:spcPts val="6676"/>
              </a:lnSpc>
              <a:buFont typeface="Arial"/>
              <a:buChar char="•"/>
            </a:pPr>
            <a:r>
              <a:rPr lang="en-US" sz="5805" spc="23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Build partnerships</a:t>
            </a:r>
          </a:p>
          <a:p>
            <a:pPr marL="1253484" lvl="1" indent="-626742" algn="l">
              <a:lnSpc>
                <a:spcPts val="6676"/>
              </a:lnSpc>
              <a:buFont typeface="Arial"/>
              <a:buChar char="•"/>
            </a:pPr>
            <a:r>
              <a:rPr lang="en-US" sz="5805" spc="23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Generate leads</a:t>
            </a:r>
          </a:p>
          <a:p>
            <a:pPr algn="l">
              <a:lnSpc>
                <a:spcPts val="6676"/>
              </a:lnSpc>
            </a:pPr>
            <a:endParaRPr lang="en-US" sz="5805" spc="23">
              <a:solidFill>
                <a:srgbClr val="3275C5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5154118" y="2237635"/>
            <a:ext cx="6492240" cy="0"/>
          </a:xfrm>
          <a:prstGeom prst="line">
            <a:avLst/>
          </a:prstGeom>
          <a:ln w="38100" cap="flat">
            <a:solidFill>
              <a:srgbClr val="56AAF0"/>
            </a:solidFill>
            <a:prstDash val="sysDash"/>
            <a:headEnd type="none" w="sm" len="sm"/>
            <a:tailEnd type="none" w="sm" len="sm"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hecker/>
      </p:transition>
    </mc:Choice>
    <mc:Fallback xmlns="">
      <p:transition spd="slow">
        <p:checker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646358" y="1835458"/>
            <a:ext cx="5334034" cy="1204824"/>
          </a:xfrm>
          <a:custGeom>
            <a:avLst/>
            <a:gdLst/>
            <a:ahLst/>
            <a:cxnLst/>
            <a:rect l="l" t="t" r="r" b="b"/>
            <a:pathLst>
              <a:path w="5334034" h="1204824">
                <a:moveTo>
                  <a:pt x="5334033" y="0"/>
                </a:moveTo>
                <a:lnTo>
                  <a:pt x="0" y="0"/>
                </a:lnTo>
                <a:lnTo>
                  <a:pt x="0" y="1204824"/>
                </a:lnTo>
                <a:lnTo>
                  <a:pt x="5334033" y="1204824"/>
                </a:lnTo>
                <a:lnTo>
                  <a:pt x="5334033" y="0"/>
                </a:lnTo>
                <a:close/>
              </a:path>
            </a:pathLst>
          </a:custGeom>
          <a:blipFill>
            <a:blip r:embed="rId2">
              <a:alphaModFix amt="8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TextBox 3"/>
          <p:cNvSpPr txBox="1"/>
          <p:nvPr/>
        </p:nvSpPr>
        <p:spPr>
          <a:xfrm>
            <a:off x="1295071" y="914400"/>
            <a:ext cx="15685320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 b="1">
                <a:solidFill>
                  <a:srgbClr val="56AAF0"/>
                </a:solidFill>
                <a:latin typeface="Dynamo Medium"/>
                <a:ea typeface="Dynamo Medium"/>
                <a:cs typeface="Dynamo Medium"/>
                <a:sym typeface="Dynamo Medium"/>
              </a:rPr>
              <a:t>STEP 1 – INITIAL PREPARATIONS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20577" y="3068857"/>
            <a:ext cx="10246846" cy="59423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76"/>
              </a:lnSpc>
            </a:pPr>
            <a:r>
              <a:rPr lang="en-US" sz="5805" b="1" spc="23">
                <a:solidFill>
                  <a:srgbClr val="3275C5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Prepare or update</a:t>
            </a:r>
            <a:r>
              <a:rPr lang="en-US" sz="5805" spc="23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:</a:t>
            </a:r>
          </a:p>
          <a:p>
            <a:pPr marL="3760452" lvl="3" indent="-940113" algn="l">
              <a:lnSpc>
                <a:spcPts val="6676"/>
              </a:lnSpc>
              <a:buAutoNum type="romanLcPeriod"/>
            </a:pPr>
            <a:r>
              <a:rPr lang="en-US" sz="5805" spc="23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Company Profile</a:t>
            </a:r>
          </a:p>
          <a:p>
            <a:pPr marL="3760452" lvl="3" indent="-940113" algn="l">
              <a:lnSpc>
                <a:spcPts val="6676"/>
              </a:lnSpc>
              <a:buAutoNum type="romanLcPeriod"/>
            </a:pPr>
            <a:r>
              <a:rPr lang="en-US" sz="5805" spc="23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Product Catalog</a:t>
            </a:r>
          </a:p>
          <a:p>
            <a:pPr marL="3760452" lvl="3" indent="-940113" algn="l">
              <a:lnSpc>
                <a:spcPts val="6676"/>
              </a:lnSpc>
              <a:buAutoNum type="romanLcPeriod"/>
            </a:pPr>
            <a:r>
              <a:rPr lang="en-US" sz="5805" spc="23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Website</a:t>
            </a:r>
          </a:p>
          <a:p>
            <a:pPr marL="3760452" lvl="3" indent="-940113" algn="l">
              <a:lnSpc>
                <a:spcPts val="6676"/>
              </a:lnSpc>
              <a:buAutoNum type="romanLcPeriod"/>
            </a:pPr>
            <a:r>
              <a:rPr lang="en-US" sz="5805" spc="23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Flyers &amp; Brochures</a:t>
            </a:r>
          </a:p>
          <a:p>
            <a:pPr marL="3760452" lvl="3" indent="-940113" algn="l">
              <a:lnSpc>
                <a:spcPts val="6676"/>
              </a:lnSpc>
              <a:buAutoNum type="romanLcPeriod"/>
            </a:pPr>
            <a:r>
              <a:rPr lang="en-US" sz="5805" spc="23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Business Cards</a:t>
            </a:r>
          </a:p>
          <a:p>
            <a:pPr algn="l">
              <a:lnSpc>
                <a:spcPts val="6676"/>
              </a:lnSpc>
            </a:pPr>
            <a:endParaRPr lang="en-US" sz="5805" spc="23">
              <a:solidFill>
                <a:srgbClr val="3275C5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5154118" y="2237635"/>
            <a:ext cx="6492240" cy="0"/>
          </a:xfrm>
          <a:prstGeom prst="line">
            <a:avLst/>
          </a:prstGeom>
          <a:ln w="38100" cap="flat">
            <a:solidFill>
              <a:srgbClr val="56AAF0"/>
            </a:solidFill>
            <a:prstDash val="sysDash"/>
            <a:headEnd type="none" w="sm" len="sm"/>
            <a:tailEnd type="none" w="sm" len="sm"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hecker/>
      </p:transition>
    </mc:Choice>
    <mc:Fallback xmlns="">
      <p:transition spd="slow">
        <p:checker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01085" y="3805214"/>
            <a:ext cx="3685128" cy="5522671"/>
          </a:xfrm>
          <a:custGeom>
            <a:avLst/>
            <a:gdLst/>
            <a:ahLst/>
            <a:cxnLst/>
            <a:rect l="l" t="t" r="r" b="b"/>
            <a:pathLst>
              <a:path w="3685128" h="5522671">
                <a:moveTo>
                  <a:pt x="0" y="0"/>
                </a:moveTo>
                <a:lnTo>
                  <a:pt x="3685127" y="0"/>
                </a:lnTo>
                <a:lnTo>
                  <a:pt x="3685127" y="5522671"/>
                </a:lnTo>
                <a:lnTo>
                  <a:pt x="0" y="55226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296365" y="2848250"/>
            <a:ext cx="3695269" cy="5537869"/>
          </a:xfrm>
          <a:custGeom>
            <a:avLst/>
            <a:gdLst/>
            <a:ahLst/>
            <a:cxnLst/>
            <a:rect l="l" t="t" r="r" b="b"/>
            <a:pathLst>
              <a:path w="3695269" h="5537869">
                <a:moveTo>
                  <a:pt x="0" y="0"/>
                </a:moveTo>
                <a:lnTo>
                  <a:pt x="3695270" y="0"/>
                </a:lnTo>
                <a:lnTo>
                  <a:pt x="3695270" y="5537870"/>
                </a:lnTo>
                <a:lnTo>
                  <a:pt x="0" y="55378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801385" y="3840006"/>
            <a:ext cx="3638696" cy="5453086"/>
          </a:xfrm>
          <a:custGeom>
            <a:avLst/>
            <a:gdLst/>
            <a:ahLst/>
            <a:cxnLst/>
            <a:rect l="l" t="t" r="r" b="b"/>
            <a:pathLst>
              <a:path w="3638696" h="5453086">
                <a:moveTo>
                  <a:pt x="0" y="0"/>
                </a:moveTo>
                <a:lnTo>
                  <a:pt x="3638695" y="0"/>
                </a:lnTo>
                <a:lnTo>
                  <a:pt x="3638695" y="5453086"/>
                </a:lnTo>
                <a:lnTo>
                  <a:pt x="0" y="54530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3002783" y="4420667"/>
            <a:ext cx="1281730" cy="1223470"/>
          </a:xfrm>
          <a:custGeom>
            <a:avLst/>
            <a:gdLst/>
            <a:ahLst/>
            <a:cxnLst/>
            <a:rect l="l" t="t" r="r" b="b"/>
            <a:pathLst>
              <a:path w="1281730" h="1223470">
                <a:moveTo>
                  <a:pt x="0" y="0"/>
                </a:moveTo>
                <a:lnTo>
                  <a:pt x="1281731" y="0"/>
                </a:lnTo>
                <a:lnTo>
                  <a:pt x="1281731" y="1223470"/>
                </a:lnTo>
                <a:lnTo>
                  <a:pt x="0" y="1223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489971" y="3543112"/>
            <a:ext cx="1251359" cy="1251359"/>
          </a:xfrm>
          <a:custGeom>
            <a:avLst/>
            <a:gdLst/>
            <a:ahLst/>
            <a:cxnLst/>
            <a:rect l="l" t="t" r="r" b="b"/>
            <a:pathLst>
              <a:path w="1251359" h="1251359">
                <a:moveTo>
                  <a:pt x="0" y="0"/>
                </a:moveTo>
                <a:lnTo>
                  <a:pt x="1251360" y="0"/>
                </a:lnTo>
                <a:lnTo>
                  <a:pt x="1251360" y="1251359"/>
                </a:lnTo>
                <a:lnTo>
                  <a:pt x="0" y="125135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001535" y="4551860"/>
            <a:ext cx="1312104" cy="1183279"/>
          </a:xfrm>
          <a:custGeom>
            <a:avLst/>
            <a:gdLst/>
            <a:ahLst/>
            <a:cxnLst/>
            <a:rect l="l" t="t" r="r" b="b"/>
            <a:pathLst>
              <a:path w="1312104" h="1183279">
                <a:moveTo>
                  <a:pt x="0" y="0"/>
                </a:moveTo>
                <a:lnTo>
                  <a:pt x="1312104" y="0"/>
                </a:lnTo>
                <a:lnTo>
                  <a:pt x="1312104" y="1183280"/>
                </a:lnTo>
                <a:lnTo>
                  <a:pt x="0" y="118328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334380" y="6649950"/>
            <a:ext cx="2618537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11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Select best-performing products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881976" y="1315963"/>
            <a:ext cx="14524048" cy="880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40"/>
              </a:lnSpc>
            </a:pPr>
            <a:r>
              <a:rPr lang="en-US" sz="5100" b="1">
                <a:solidFill>
                  <a:srgbClr val="56AAF0"/>
                </a:solidFill>
                <a:latin typeface="Dynamo Medium"/>
                <a:ea typeface="Dynamo Medium"/>
                <a:cs typeface="Dynamo Medium"/>
                <a:sym typeface="Dynamo Medium"/>
              </a:rPr>
              <a:t>STEP 2 – DETERMINE PRODUCTS TO DISPLAY OR SELL?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834731" y="5703800"/>
            <a:ext cx="2618537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11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Focus on unique/high-demand items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311464" y="6735675"/>
            <a:ext cx="2618537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11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Ensure regulatory compliance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-4006574" y="-369454"/>
            <a:ext cx="7009358" cy="1159703"/>
            <a:chOff x="0" y="0"/>
            <a:chExt cx="1250766" cy="206940"/>
          </a:xfrm>
        </p:grpSpPr>
        <p:sp>
          <p:nvSpPr>
            <p:cNvPr id="13" name="Freeform 13"/>
            <p:cNvSpPr/>
            <p:nvPr/>
          </p:nvSpPr>
          <p:spPr>
            <a:xfrm>
              <a:off x="11494" y="0"/>
              <a:ext cx="1227777" cy="206940"/>
            </a:xfrm>
            <a:custGeom>
              <a:avLst/>
              <a:gdLst/>
              <a:ahLst/>
              <a:cxnLst/>
              <a:rect l="l" t="t" r="r" b="b"/>
              <a:pathLst>
                <a:path w="1227777" h="206940">
                  <a:moveTo>
                    <a:pt x="212692" y="0"/>
                  </a:moveTo>
                  <a:lnTo>
                    <a:pt x="1218286" y="0"/>
                  </a:lnTo>
                  <a:cubicBezTo>
                    <a:pt x="1221833" y="0"/>
                    <a:pt x="1225033" y="2128"/>
                    <a:pt x="1226405" y="5398"/>
                  </a:cubicBezTo>
                  <a:cubicBezTo>
                    <a:pt x="1227778" y="8669"/>
                    <a:pt x="1227054" y="12443"/>
                    <a:pt x="1224569" y="14974"/>
                  </a:cubicBezTo>
                  <a:lnTo>
                    <a:pt x="1050775" y="191966"/>
                  </a:lnTo>
                  <a:cubicBezTo>
                    <a:pt x="1041370" y="201544"/>
                    <a:pt x="1028510" y="206940"/>
                    <a:pt x="1015086" y="206940"/>
                  </a:cubicBezTo>
                  <a:lnTo>
                    <a:pt x="9492" y="206940"/>
                  </a:lnTo>
                  <a:cubicBezTo>
                    <a:pt x="5945" y="206940"/>
                    <a:pt x="2745" y="204812"/>
                    <a:pt x="1373" y="201542"/>
                  </a:cubicBezTo>
                  <a:cubicBezTo>
                    <a:pt x="0" y="198271"/>
                    <a:pt x="724" y="194497"/>
                    <a:pt x="3209" y="191966"/>
                  </a:cubicBezTo>
                  <a:lnTo>
                    <a:pt x="177003" y="14974"/>
                  </a:lnTo>
                  <a:cubicBezTo>
                    <a:pt x="186408" y="5396"/>
                    <a:pt x="199268" y="0"/>
                    <a:pt x="212692" y="0"/>
                  </a:cubicBezTo>
                  <a:close/>
                </a:path>
              </a:pathLst>
            </a:custGeom>
            <a:solidFill>
              <a:srgbClr val="3275C5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101600" y="19050"/>
              <a:ext cx="1047566" cy="187890"/>
            </a:xfrm>
            <a:prstGeom prst="rect">
              <a:avLst/>
            </a:prstGeom>
          </p:spPr>
          <p:txBody>
            <a:bodyPr lIns="83282" tIns="83282" rIns="83282" bIns="83282" rtlCol="0" anchor="ctr"/>
            <a:lstStyle/>
            <a:p>
              <a:pPr algn="ctr">
                <a:lnSpc>
                  <a:spcPts val="1993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-1748459" y="508418"/>
            <a:ext cx="3144637" cy="520282"/>
            <a:chOff x="0" y="0"/>
            <a:chExt cx="1250766" cy="206940"/>
          </a:xfrm>
        </p:grpSpPr>
        <p:sp>
          <p:nvSpPr>
            <p:cNvPr id="16" name="Freeform 16"/>
            <p:cNvSpPr/>
            <p:nvPr/>
          </p:nvSpPr>
          <p:spPr>
            <a:xfrm>
              <a:off x="13485" y="0"/>
              <a:ext cx="1223797" cy="206940"/>
            </a:xfrm>
            <a:custGeom>
              <a:avLst/>
              <a:gdLst/>
              <a:ahLst/>
              <a:cxnLst/>
              <a:rect l="l" t="t" r="r" b="b"/>
              <a:pathLst>
                <a:path w="1223797" h="206940">
                  <a:moveTo>
                    <a:pt x="214334" y="0"/>
                  </a:moveTo>
                  <a:lnTo>
                    <a:pt x="1212662" y="0"/>
                  </a:lnTo>
                  <a:cubicBezTo>
                    <a:pt x="1216822" y="0"/>
                    <a:pt x="1220577" y="2496"/>
                    <a:pt x="1222187" y="6333"/>
                  </a:cubicBezTo>
                  <a:cubicBezTo>
                    <a:pt x="1223796" y="10170"/>
                    <a:pt x="1222947" y="14598"/>
                    <a:pt x="1220032" y="17567"/>
                  </a:cubicBezTo>
                  <a:lnTo>
                    <a:pt x="1051330" y="189373"/>
                  </a:lnTo>
                  <a:cubicBezTo>
                    <a:pt x="1040297" y="200610"/>
                    <a:pt x="1025210" y="206940"/>
                    <a:pt x="1009462" y="206940"/>
                  </a:cubicBezTo>
                  <a:lnTo>
                    <a:pt x="11134" y="206940"/>
                  </a:lnTo>
                  <a:cubicBezTo>
                    <a:pt x="6974" y="206940"/>
                    <a:pt x="3219" y="204444"/>
                    <a:pt x="1609" y="200607"/>
                  </a:cubicBezTo>
                  <a:cubicBezTo>
                    <a:pt x="0" y="196770"/>
                    <a:pt x="849" y="192342"/>
                    <a:pt x="3764" y="189373"/>
                  </a:cubicBezTo>
                  <a:lnTo>
                    <a:pt x="172466" y="17567"/>
                  </a:lnTo>
                  <a:cubicBezTo>
                    <a:pt x="183499" y="6330"/>
                    <a:pt x="198586" y="0"/>
                    <a:pt x="214334" y="0"/>
                  </a:cubicBezTo>
                  <a:close/>
                </a:path>
              </a:pathLst>
            </a:custGeom>
            <a:solidFill>
              <a:srgbClr val="64CAF4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101600" y="19050"/>
              <a:ext cx="1047566" cy="187890"/>
            </a:xfrm>
            <a:prstGeom prst="rect">
              <a:avLst/>
            </a:prstGeom>
          </p:spPr>
          <p:txBody>
            <a:bodyPr lIns="83282" tIns="83282" rIns="83282" bIns="83282" rtlCol="0" anchor="ctr"/>
            <a:lstStyle/>
            <a:p>
              <a:pPr algn="ctr">
                <a:lnSpc>
                  <a:spcPts val="1993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4410002" y="-369454"/>
            <a:ext cx="7009358" cy="1138013"/>
            <a:chOff x="0" y="0"/>
            <a:chExt cx="812800" cy="131963"/>
          </a:xfrm>
        </p:grpSpPr>
        <p:sp>
          <p:nvSpPr>
            <p:cNvPr id="19" name="Freeform 19"/>
            <p:cNvSpPr/>
            <p:nvPr/>
          </p:nvSpPr>
          <p:spPr>
            <a:xfrm>
              <a:off x="14243" y="0"/>
              <a:ext cx="784313" cy="131963"/>
            </a:xfrm>
            <a:custGeom>
              <a:avLst/>
              <a:gdLst/>
              <a:ahLst/>
              <a:cxnLst/>
              <a:rect l="l" t="t" r="r" b="b"/>
              <a:pathLst>
                <a:path w="784313" h="131963">
                  <a:moveTo>
                    <a:pt x="574371" y="0"/>
                  </a:moveTo>
                  <a:lnTo>
                    <a:pt x="6743" y="0"/>
                  </a:lnTo>
                  <a:cubicBezTo>
                    <a:pt x="3990" y="0"/>
                    <a:pt x="1564" y="1811"/>
                    <a:pt x="782" y="4451"/>
                  </a:cubicBezTo>
                  <a:cubicBezTo>
                    <a:pt x="0" y="7091"/>
                    <a:pt x="1048" y="9930"/>
                    <a:pt x="3357" y="11430"/>
                  </a:cubicBezTo>
                  <a:lnTo>
                    <a:pt x="171357" y="120533"/>
                  </a:lnTo>
                  <a:cubicBezTo>
                    <a:pt x="182844" y="127993"/>
                    <a:pt x="196246" y="131963"/>
                    <a:pt x="209943" y="131963"/>
                  </a:cubicBezTo>
                  <a:lnTo>
                    <a:pt x="777571" y="131963"/>
                  </a:lnTo>
                  <a:cubicBezTo>
                    <a:pt x="780324" y="131963"/>
                    <a:pt x="782750" y="130152"/>
                    <a:pt x="783532" y="127512"/>
                  </a:cubicBezTo>
                  <a:cubicBezTo>
                    <a:pt x="784314" y="124873"/>
                    <a:pt x="783266" y="122033"/>
                    <a:pt x="780957" y="120533"/>
                  </a:cubicBezTo>
                  <a:lnTo>
                    <a:pt x="612957" y="11430"/>
                  </a:lnTo>
                  <a:cubicBezTo>
                    <a:pt x="601470" y="3970"/>
                    <a:pt x="588068" y="0"/>
                    <a:pt x="574371" y="0"/>
                  </a:cubicBezTo>
                  <a:close/>
                </a:path>
              </a:pathLst>
            </a:custGeom>
            <a:solidFill>
              <a:srgbClr val="3275C5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101600" y="19050"/>
              <a:ext cx="609600" cy="112913"/>
            </a:xfrm>
            <a:prstGeom prst="rect">
              <a:avLst/>
            </a:prstGeom>
          </p:spPr>
          <p:txBody>
            <a:bodyPr lIns="83282" tIns="83282" rIns="83282" bIns="83282" rtlCol="0" anchor="ctr"/>
            <a:lstStyle/>
            <a:p>
              <a:pPr algn="ctr">
                <a:lnSpc>
                  <a:spcPts val="1993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6629956" y="508418"/>
            <a:ext cx="3144637" cy="520282"/>
            <a:chOff x="0" y="0"/>
            <a:chExt cx="812800" cy="134478"/>
          </a:xfrm>
        </p:grpSpPr>
        <p:sp>
          <p:nvSpPr>
            <p:cNvPr id="22" name="Freeform 22"/>
            <p:cNvSpPr/>
            <p:nvPr/>
          </p:nvSpPr>
          <p:spPr>
            <a:xfrm>
              <a:off x="26532" y="0"/>
              <a:ext cx="759735" cy="134478"/>
            </a:xfrm>
            <a:custGeom>
              <a:avLst/>
              <a:gdLst/>
              <a:ahLst/>
              <a:cxnLst/>
              <a:rect l="l" t="t" r="r" b="b"/>
              <a:pathLst>
                <a:path w="759735" h="134478">
                  <a:moveTo>
                    <a:pt x="543677" y="0"/>
                  </a:moveTo>
                  <a:lnTo>
                    <a:pt x="12859" y="0"/>
                  </a:lnTo>
                  <a:cubicBezTo>
                    <a:pt x="7628" y="0"/>
                    <a:pt x="3015" y="3429"/>
                    <a:pt x="1508" y="8438"/>
                  </a:cubicBezTo>
                  <a:cubicBezTo>
                    <a:pt x="0" y="13447"/>
                    <a:pt x="1955" y="18853"/>
                    <a:pt x="6317" y="21740"/>
                  </a:cubicBezTo>
                  <a:lnTo>
                    <a:pt x="143819" y="112739"/>
                  </a:lnTo>
                  <a:cubicBezTo>
                    <a:pt x="165244" y="126918"/>
                    <a:pt x="190367" y="134478"/>
                    <a:pt x="216059" y="134478"/>
                  </a:cubicBezTo>
                  <a:lnTo>
                    <a:pt x="746877" y="134478"/>
                  </a:lnTo>
                  <a:cubicBezTo>
                    <a:pt x="752108" y="134478"/>
                    <a:pt x="756721" y="131049"/>
                    <a:pt x="758228" y="126040"/>
                  </a:cubicBezTo>
                  <a:cubicBezTo>
                    <a:pt x="759736" y="121031"/>
                    <a:pt x="757781" y="115626"/>
                    <a:pt x="753419" y="112739"/>
                  </a:cubicBezTo>
                  <a:lnTo>
                    <a:pt x="615917" y="21740"/>
                  </a:lnTo>
                  <a:cubicBezTo>
                    <a:pt x="594492" y="7561"/>
                    <a:pt x="569369" y="0"/>
                    <a:pt x="543677" y="0"/>
                  </a:cubicBezTo>
                  <a:close/>
                </a:path>
              </a:pathLst>
            </a:custGeom>
            <a:solidFill>
              <a:srgbClr val="64CAF4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101600" y="19050"/>
              <a:ext cx="609600" cy="115428"/>
            </a:xfrm>
            <a:prstGeom prst="rect">
              <a:avLst/>
            </a:prstGeom>
          </p:spPr>
          <p:txBody>
            <a:bodyPr lIns="83282" tIns="83282" rIns="83282" bIns="83282" rtlCol="0" anchor="ctr"/>
            <a:lstStyle/>
            <a:p>
              <a:pPr algn="ctr">
                <a:lnSpc>
                  <a:spcPts val="1993"/>
                </a:lnSpc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hecker/>
      </p:transition>
    </mc:Choice>
    <mc:Fallback xmlns="">
      <p:transition spd="slow">
        <p:checker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01085" y="3805214"/>
            <a:ext cx="3685128" cy="5522671"/>
          </a:xfrm>
          <a:custGeom>
            <a:avLst/>
            <a:gdLst/>
            <a:ahLst/>
            <a:cxnLst/>
            <a:rect l="l" t="t" r="r" b="b"/>
            <a:pathLst>
              <a:path w="3685128" h="5522671">
                <a:moveTo>
                  <a:pt x="0" y="0"/>
                </a:moveTo>
                <a:lnTo>
                  <a:pt x="3685127" y="0"/>
                </a:lnTo>
                <a:lnTo>
                  <a:pt x="3685127" y="5522671"/>
                </a:lnTo>
                <a:lnTo>
                  <a:pt x="0" y="55226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296365" y="2848250"/>
            <a:ext cx="3695269" cy="5537869"/>
          </a:xfrm>
          <a:custGeom>
            <a:avLst/>
            <a:gdLst/>
            <a:ahLst/>
            <a:cxnLst/>
            <a:rect l="l" t="t" r="r" b="b"/>
            <a:pathLst>
              <a:path w="3695269" h="5537869">
                <a:moveTo>
                  <a:pt x="0" y="0"/>
                </a:moveTo>
                <a:lnTo>
                  <a:pt x="3695270" y="0"/>
                </a:lnTo>
                <a:lnTo>
                  <a:pt x="3695270" y="5537870"/>
                </a:lnTo>
                <a:lnTo>
                  <a:pt x="0" y="55378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801385" y="3840006"/>
            <a:ext cx="3638696" cy="5453086"/>
          </a:xfrm>
          <a:custGeom>
            <a:avLst/>
            <a:gdLst/>
            <a:ahLst/>
            <a:cxnLst/>
            <a:rect l="l" t="t" r="r" b="b"/>
            <a:pathLst>
              <a:path w="3638696" h="5453086">
                <a:moveTo>
                  <a:pt x="0" y="0"/>
                </a:moveTo>
                <a:lnTo>
                  <a:pt x="3638695" y="0"/>
                </a:lnTo>
                <a:lnTo>
                  <a:pt x="3638695" y="5453086"/>
                </a:lnTo>
                <a:lnTo>
                  <a:pt x="0" y="54530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-4006574" y="-369454"/>
            <a:ext cx="7009358" cy="1159703"/>
            <a:chOff x="0" y="0"/>
            <a:chExt cx="1250766" cy="206940"/>
          </a:xfrm>
        </p:grpSpPr>
        <p:sp>
          <p:nvSpPr>
            <p:cNvPr id="6" name="Freeform 6"/>
            <p:cNvSpPr/>
            <p:nvPr/>
          </p:nvSpPr>
          <p:spPr>
            <a:xfrm>
              <a:off x="11494" y="0"/>
              <a:ext cx="1227777" cy="206940"/>
            </a:xfrm>
            <a:custGeom>
              <a:avLst/>
              <a:gdLst/>
              <a:ahLst/>
              <a:cxnLst/>
              <a:rect l="l" t="t" r="r" b="b"/>
              <a:pathLst>
                <a:path w="1227777" h="206940">
                  <a:moveTo>
                    <a:pt x="212692" y="0"/>
                  </a:moveTo>
                  <a:lnTo>
                    <a:pt x="1218286" y="0"/>
                  </a:lnTo>
                  <a:cubicBezTo>
                    <a:pt x="1221833" y="0"/>
                    <a:pt x="1225033" y="2128"/>
                    <a:pt x="1226405" y="5398"/>
                  </a:cubicBezTo>
                  <a:cubicBezTo>
                    <a:pt x="1227778" y="8669"/>
                    <a:pt x="1227054" y="12443"/>
                    <a:pt x="1224569" y="14974"/>
                  </a:cubicBezTo>
                  <a:lnTo>
                    <a:pt x="1050775" y="191966"/>
                  </a:lnTo>
                  <a:cubicBezTo>
                    <a:pt x="1041370" y="201544"/>
                    <a:pt x="1028510" y="206940"/>
                    <a:pt x="1015086" y="206940"/>
                  </a:cubicBezTo>
                  <a:lnTo>
                    <a:pt x="9492" y="206940"/>
                  </a:lnTo>
                  <a:cubicBezTo>
                    <a:pt x="5945" y="206940"/>
                    <a:pt x="2745" y="204812"/>
                    <a:pt x="1373" y="201542"/>
                  </a:cubicBezTo>
                  <a:cubicBezTo>
                    <a:pt x="0" y="198271"/>
                    <a:pt x="724" y="194497"/>
                    <a:pt x="3209" y="191966"/>
                  </a:cubicBezTo>
                  <a:lnTo>
                    <a:pt x="177003" y="14974"/>
                  </a:lnTo>
                  <a:cubicBezTo>
                    <a:pt x="186408" y="5396"/>
                    <a:pt x="199268" y="0"/>
                    <a:pt x="212692" y="0"/>
                  </a:cubicBezTo>
                  <a:close/>
                </a:path>
              </a:pathLst>
            </a:custGeom>
            <a:solidFill>
              <a:srgbClr val="3275C5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101600" y="19050"/>
              <a:ext cx="1047566" cy="187890"/>
            </a:xfrm>
            <a:prstGeom prst="rect">
              <a:avLst/>
            </a:prstGeom>
          </p:spPr>
          <p:txBody>
            <a:bodyPr lIns="83282" tIns="83282" rIns="83282" bIns="83282" rtlCol="0" anchor="ctr"/>
            <a:lstStyle/>
            <a:p>
              <a:pPr algn="ctr">
                <a:lnSpc>
                  <a:spcPts val="1993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1748459" y="508418"/>
            <a:ext cx="3144637" cy="520282"/>
            <a:chOff x="0" y="0"/>
            <a:chExt cx="1250766" cy="206940"/>
          </a:xfrm>
        </p:grpSpPr>
        <p:sp>
          <p:nvSpPr>
            <p:cNvPr id="9" name="Freeform 9"/>
            <p:cNvSpPr/>
            <p:nvPr/>
          </p:nvSpPr>
          <p:spPr>
            <a:xfrm>
              <a:off x="13485" y="0"/>
              <a:ext cx="1223797" cy="206940"/>
            </a:xfrm>
            <a:custGeom>
              <a:avLst/>
              <a:gdLst/>
              <a:ahLst/>
              <a:cxnLst/>
              <a:rect l="l" t="t" r="r" b="b"/>
              <a:pathLst>
                <a:path w="1223797" h="206940">
                  <a:moveTo>
                    <a:pt x="214334" y="0"/>
                  </a:moveTo>
                  <a:lnTo>
                    <a:pt x="1212662" y="0"/>
                  </a:lnTo>
                  <a:cubicBezTo>
                    <a:pt x="1216822" y="0"/>
                    <a:pt x="1220577" y="2496"/>
                    <a:pt x="1222187" y="6333"/>
                  </a:cubicBezTo>
                  <a:cubicBezTo>
                    <a:pt x="1223796" y="10170"/>
                    <a:pt x="1222947" y="14598"/>
                    <a:pt x="1220032" y="17567"/>
                  </a:cubicBezTo>
                  <a:lnTo>
                    <a:pt x="1051330" y="189373"/>
                  </a:lnTo>
                  <a:cubicBezTo>
                    <a:pt x="1040297" y="200610"/>
                    <a:pt x="1025210" y="206940"/>
                    <a:pt x="1009462" y="206940"/>
                  </a:cubicBezTo>
                  <a:lnTo>
                    <a:pt x="11134" y="206940"/>
                  </a:lnTo>
                  <a:cubicBezTo>
                    <a:pt x="6974" y="206940"/>
                    <a:pt x="3219" y="204444"/>
                    <a:pt x="1609" y="200607"/>
                  </a:cubicBezTo>
                  <a:cubicBezTo>
                    <a:pt x="0" y="196770"/>
                    <a:pt x="849" y="192342"/>
                    <a:pt x="3764" y="189373"/>
                  </a:cubicBezTo>
                  <a:lnTo>
                    <a:pt x="172466" y="17567"/>
                  </a:lnTo>
                  <a:cubicBezTo>
                    <a:pt x="183499" y="6330"/>
                    <a:pt x="198586" y="0"/>
                    <a:pt x="214334" y="0"/>
                  </a:cubicBezTo>
                  <a:close/>
                </a:path>
              </a:pathLst>
            </a:custGeom>
            <a:solidFill>
              <a:srgbClr val="64CAF4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101600" y="19050"/>
              <a:ext cx="1047566" cy="187890"/>
            </a:xfrm>
            <a:prstGeom prst="rect">
              <a:avLst/>
            </a:prstGeom>
          </p:spPr>
          <p:txBody>
            <a:bodyPr lIns="83282" tIns="83282" rIns="83282" bIns="83282" rtlCol="0" anchor="ctr"/>
            <a:lstStyle/>
            <a:p>
              <a:pPr algn="ctr">
                <a:lnSpc>
                  <a:spcPts val="1993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410002" y="-369454"/>
            <a:ext cx="7009358" cy="1138013"/>
            <a:chOff x="0" y="0"/>
            <a:chExt cx="812800" cy="131963"/>
          </a:xfrm>
        </p:grpSpPr>
        <p:sp>
          <p:nvSpPr>
            <p:cNvPr id="12" name="Freeform 12"/>
            <p:cNvSpPr/>
            <p:nvPr/>
          </p:nvSpPr>
          <p:spPr>
            <a:xfrm>
              <a:off x="14243" y="0"/>
              <a:ext cx="784313" cy="131963"/>
            </a:xfrm>
            <a:custGeom>
              <a:avLst/>
              <a:gdLst/>
              <a:ahLst/>
              <a:cxnLst/>
              <a:rect l="l" t="t" r="r" b="b"/>
              <a:pathLst>
                <a:path w="784313" h="131963">
                  <a:moveTo>
                    <a:pt x="574371" y="0"/>
                  </a:moveTo>
                  <a:lnTo>
                    <a:pt x="6743" y="0"/>
                  </a:lnTo>
                  <a:cubicBezTo>
                    <a:pt x="3990" y="0"/>
                    <a:pt x="1564" y="1811"/>
                    <a:pt x="782" y="4451"/>
                  </a:cubicBezTo>
                  <a:cubicBezTo>
                    <a:pt x="0" y="7091"/>
                    <a:pt x="1048" y="9930"/>
                    <a:pt x="3357" y="11430"/>
                  </a:cubicBezTo>
                  <a:lnTo>
                    <a:pt x="171357" y="120533"/>
                  </a:lnTo>
                  <a:cubicBezTo>
                    <a:pt x="182844" y="127993"/>
                    <a:pt x="196246" y="131963"/>
                    <a:pt x="209943" y="131963"/>
                  </a:cubicBezTo>
                  <a:lnTo>
                    <a:pt x="777571" y="131963"/>
                  </a:lnTo>
                  <a:cubicBezTo>
                    <a:pt x="780324" y="131963"/>
                    <a:pt x="782750" y="130152"/>
                    <a:pt x="783532" y="127512"/>
                  </a:cubicBezTo>
                  <a:cubicBezTo>
                    <a:pt x="784314" y="124873"/>
                    <a:pt x="783266" y="122033"/>
                    <a:pt x="780957" y="120533"/>
                  </a:cubicBezTo>
                  <a:lnTo>
                    <a:pt x="612957" y="11430"/>
                  </a:lnTo>
                  <a:cubicBezTo>
                    <a:pt x="601470" y="3970"/>
                    <a:pt x="588068" y="0"/>
                    <a:pt x="574371" y="0"/>
                  </a:cubicBezTo>
                  <a:close/>
                </a:path>
              </a:pathLst>
            </a:custGeom>
            <a:solidFill>
              <a:srgbClr val="3275C5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101600" y="19050"/>
              <a:ext cx="609600" cy="112913"/>
            </a:xfrm>
            <a:prstGeom prst="rect">
              <a:avLst/>
            </a:prstGeom>
          </p:spPr>
          <p:txBody>
            <a:bodyPr lIns="83282" tIns="83282" rIns="83282" bIns="83282" rtlCol="0" anchor="ctr"/>
            <a:lstStyle/>
            <a:p>
              <a:pPr algn="ctr">
                <a:lnSpc>
                  <a:spcPts val="1993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629956" y="508418"/>
            <a:ext cx="3144637" cy="520282"/>
            <a:chOff x="0" y="0"/>
            <a:chExt cx="812800" cy="134478"/>
          </a:xfrm>
        </p:grpSpPr>
        <p:sp>
          <p:nvSpPr>
            <p:cNvPr id="15" name="Freeform 15"/>
            <p:cNvSpPr/>
            <p:nvPr/>
          </p:nvSpPr>
          <p:spPr>
            <a:xfrm>
              <a:off x="26532" y="0"/>
              <a:ext cx="759735" cy="134478"/>
            </a:xfrm>
            <a:custGeom>
              <a:avLst/>
              <a:gdLst/>
              <a:ahLst/>
              <a:cxnLst/>
              <a:rect l="l" t="t" r="r" b="b"/>
              <a:pathLst>
                <a:path w="759735" h="134478">
                  <a:moveTo>
                    <a:pt x="543677" y="0"/>
                  </a:moveTo>
                  <a:lnTo>
                    <a:pt x="12859" y="0"/>
                  </a:lnTo>
                  <a:cubicBezTo>
                    <a:pt x="7628" y="0"/>
                    <a:pt x="3015" y="3429"/>
                    <a:pt x="1508" y="8438"/>
                  </a:cubicBezTo>
                  <a:cubicBezTo>
                    <a:pt x="0" y="13447"/>
                    <a:pt x="1955" y="18853"/>
                    <a:pt x="6317" y="21740"/>
                  </a:cubicBezTo>
                  <a:lnTo>
                    <a:pt x="143819" y="112739"/>
                  </a:lnTo>
                  <a:cubicBezTo>
                    <a:pt x="165244" y="126918"/>
                    <a:pt x="190367" y="134478"/>
                    <a:pt x="216059" y="134478"/>
                  </a:cubicBezTo>
                  <a:lnTo>
                    <a:pt x="746877" y="134478"/>
                  </a:lnTo>
                  <a:cubicBezTo>
                    <a:pt x="752108" y="134478"/>
                    <a:pt x="756721" y="131049"/>
                    <a:pt x="758228" y="126040"/>
                  </a:cubicBezTo>
                  <a:cubicBezTo>
                    <a:pt x="759736" y="121031"/>
                    <a:pt x="757781" y="115626"/>
                    <a:pt x="753419" y="112739"/>
                  </a:cubicBezTo>
                  <a:lnTo>
                    <a:pt x="615917" y="21740"/>
                  </a:lnTo>
                  <a:cubicBezTo>
                    <a:pt x="594492" y="7561"/>
                    <a:pt x="569369" y="0"/>
                    <a:pt x="543677" y="0"/>
                  </a:cubicBezTo>
                  <a:close/>
                </a:path>
              </a:pathLst>
            </a:custGeom>
            <a:solidFill>
              <a:srgbClr val="64CAF4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101600" y="19050"/>
              <a:ext cx="609600" cy="115428"/>
            </a:xfrm>
            <a:prstGeom prst="rect">
              <a:avLst/>
            </a:prstGeom>
          </p:spPr>
          <p:txBody>
            <a:bodyPr lIns="83282" tIns="83282" rIns="83282" bIns="83282" rtlCol="0" anchor="ctr"/>
            <a:lstStyle/>
            <a:p>
              <a:pPr algn="ctr">
                <a:lnSpc>
                  <a:spcPts val="1993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8363660" y="3181891"/>
            <a:ext cx="1560679" cy="1583715"/>
          </a:xfrm>
          <a:custGeom>
            <a:avLst/>
            <a:gdLst/>
            <a:ahLst/>
            <a:cxnLst/>
            <a:rect l="l" t="t" r="r" b="b"/>
            <a:pathLst>
              <a:path w="1560679" h="1583715">
                <a:moveTo>
                  <a:pt x="0" y="0"/>
                </a:moveTo>
                <a:lnTo>
                  <a:pt x="1560680" y="0"/>
                </a:lnTo>
                <a:lnTo>
                  <a:pt x="1560680" y="1583715"/>
                </a:lnTo>
                <a:lnTo>
                  <a:pt x="0" y="15837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2916539" y="4297205"/>
            <a:ext cx="1454219" cy="1454219"/>
          </a:xfrm>
          <a:custGeom>
            <a:avLst/>
            <a:gdLst/>
            <a:ahLst/>
            <a:cxnLst/>
            <a:rect l="l" t="t" r="r" b="b"/>
            <a:pathLst>
              <a:path w="1454219" h="1454219">
                <a:moveTo>
                  <a:pt x="0" y="0"/>
                </a:moveTo>
                <a:lnTo>
                  <a:pt x="1454219" y="0"/>
                </a:lnTo>
                <a:lnTo>
                  <a:pt x="1454219" y="1454220"/>
                </a:lnTo>
                <a:lnTo>
                  <a:pt x="0" y="14542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3873509" y="4442469"/>
            <a:ext cx="1494447" cy="1402063"/>
          </a:xfrm>
          <a:custGeom>
            <a:avLst/>
            <a:gdLst/>
            <a:ahLst/>
            <a:cxnLst/>
            <a:rect l="l" t="t" r="r" b="b"/>
            <a:pathLst>
              <a:path w="1494447" h="1402063">
                <a:moveTo>
                  <a:pt x="0" y="0"/>
                </a:moveTo>
                <a:lnTo>
                  <a:pt x="1494447" y="0"/>
                </a:lnTo>
                <a:lnTo>
                  <a:pt x="1494447" y="1402062"/>
                </a:lnTo>
                <a:lnTo>
                  <a:pt x="0" y="140206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2334380" y="6649950"/>
            <a:ext cx="2618537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11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Identify importers &amp; buyers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881976" y="1315963"/>
            <a:ext cx="14524048" cy="880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40"/>
              </a:lnSpc>
            </a:pPr>
            <a:r>
              <a:rPr lang="en-US" sz="5100" b="1">
                <a:solidFill>
                  <a:srgbClr val="56AAF0"/>
                </a:solidFill>
                <a:latin typeface="Dynamo Medium"/>
                <a:ea typeface="Dynamo Medium"/>
                <a:cs typeface="Dynamo Medium"/>
                <a:sym typeface="Dynamo Medium"/>
              </a:rPr>
              <a:t>STEP 3  – TARGETED LEAD GENERATION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34731" y="5703800"/>
            <a:ext cx="2618537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11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Use databases, LinkedIn, B2B platforms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311464" y="6735675"/>
            <a:ext cx="2618537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11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Build contact list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hecker/>
      </p:transition>
    </mc:Choice>
    <mc:Fallback xmlns="">
      <p:transition spd="slow">
        <p:checker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1028700" y="2601877"/>
            <a:ext cx="3917864" cy="1894821"/>
          </a:xfrm>
          <a:custGeom>
            <a:avLst/>
            <a:gdLst/>
            <a:ahLst/>
            <a:cxnLst/>
            <a:rect l="l" t="t" r="r" b="b"/>
            <a:pathLst>
              <a:path w="3917864" h="1894821">
                <a:moveTo>
                  <a:pt x="3917864" y="1894821"/>
                </a:moveTo>
                <a:lnTo>
                  <a:pt x="0" y="1894821"/>
                </a:lnTo>
                <a:lnTo>
                  <a:pt x="0" y="0"/>
                </a:lnTo>
                <a:lnTo>
                  <a:pt x="3917864" y="0"/>
                </a:lnTo>
                <a:lnTo>
                  <a:pt x="3917864" y="189482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5283122" y="4992060"/>
            <a:ext cx="3917864" cy="1894821"/>
          </a:xfrm>
          <a:custGeom>
            <a:avLst/>
            <a:gdLst/>
            <a:ahLst/>
            <a:cxnLst/>
            <a:rect l="l" t="t" r="r" b="b"/>
            <a:pathLst>
              <a:path w="3917864" h="1894821">
                <a:moveTo>
                  <a:pt x="3917864" y="1894822"/>
                </a:moveTo>
                <a:lnTo>
                  <a:pt x="0" y="1894822"/>
                </a:lnTo>
                <a:lnTo>
                  <a:pt x="0" y="0"/>
                </a:lnTo>
                <a:lnTo>
                  <a:pt x="3917864" y="0"/>
                </a:lnTo>
                <a:lnTo>
                  <a:pt x="3917864" y="1894822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9087014" y="2688875"/>
            <a:ext cx="3917864" cy="1894821"/>
          </a:xfrm>
          <a:custGeom>
            <a:avLst/>
            <a:gdLst/>
            <a:ahLst/>
            <a:cxnLst/>
            <a:rect l="l" t="t" r="r" b="b"/>
            <a:pathLst>
              <a:path w="3917864" h="1894821">
                <a:moveTo>
                  <a:pt x="3917864" y="1894821"/>
                </a:moveTo>
                <a:lnTo>
                  <a:pt x="0" y="1894821"/>
                </a:lnTo>
                <a:lnTo>
                  <a:pt x="0" y="0"/>
                </a:lnTo>
                <a:lnTo>
                  <a:pt x="3917864" y="0"/>
                </a:lnTo>
                <a:lnTo>
                  <a:pt x="3917864" y="189482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 flipV="1">
            <a:off x="13341436" y="4987325"/>
            <a:ext cx="3917864" cy="1894821"/>
          </a:xfrm>
          <a:custGeom>
            <a:avLst/>
            <a:gdLst/>
            <a:ahLst/>
            <a:cxnLst/>
            <a:rect l="l" t="t" r="r" b="b"/>
            <a:pathLst>
              <a:path w="3917864" h="1894821">
                <a:moveTo>
                  <a:pt x="3917864" y="1894821"/>
                </a:moveTo>
                <a:lnTo>
                  <a:pt x="0" y="1894821"/>
                </a:lnTo>
                <a:lnTo>
                  <a:pt x="0" y="0"/>
                </a:lnTo>
                <a:lnTo>
                  <a:pt x="3917864" y="0"/>
                </a:lnTo>
                <a:lnTo>
                  <a:pt x="3917864" y="189482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61333" y="3051113"/>
            <a:ext cx="913458" cy="920150"/>
          </a:xfrm>
          <a:custGeom>
            <a:avLst/>
            <a:gdLst/>
            <a:ahLst/>
            <a:cxnLst/>
            <a:rect l="l" t="t" r="r" b="b"/>
            <a:pathLst>
              <a:path w="913458" h="920150">
                <a:moveTo>
                  <a:pt x="0" y="0"/>
                </a:moveTo>
                <a:lnTo>
                  <a:pt x="913457" y="0"/>
                </a:lnTo>
                <a:lnTo>
                  <a:pt x="913457" y="920149"/>
                </a:lnTo>
                <a:lnTo>
                  <a:pt x="0" y="9201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5784031" y="5437100"/>
            <a:ext cx="812053" cy="928543"/>
          </a:xfrm>
          <a:custGeom>
            <a:avLst/>
            <a:gdLst/>
            <a:ahLst/>
            <a:cxnLst/>
            <a:rect l="l" t="t" r="r" b="b"/>
            <a:pathLst>
              <a:path w="812053" h="928543">
                <a:moveTo>
                  <a:pt x="0" y="0"/>
                </a:moveTo>
                <a:lnTo>
                  <a:pt x="812053" y="0"/>
                </a:lnTo>
                <a:lnTo>
                  <a:pt x="812053" y="928542"/>
                </a:lnTo>
                <a:lnTo>
                  <a:pt x="0" y="92854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523268" y="3138111"/>
            <a:ext cx="920150" cy="920150"/>
          </a:xfrm>
          <a:custGeom>
            <a:avLst/>
            <a:gdLst/>
            <a:ahLst/>
            <a:cxnLst/>
            <a:rect l="l" t="t" r="r" b="b"/>
            <a:pathLst>
              <a:path w="920150" h="920150">
                <a:moveTo>
                  <a:pt x="0" y="0"/>
                </a:moveTo>
                <a:lnTo>
                  <a:pt x="920149" y="0"/>
                </a:lnTo>
                <a:lnTo>
                  <a:pt x="920149" y="920150"/>
                </a:lnTo>
                <a:lnTo>
                  <a:pt x="0" y="9201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3856655" y="5470464"/>
            <a:ext cx="847542" cy="850635"/>
          </a:xfrm>
          <a:custGeom>
            <a:avLst/>
            <a:gdLst/>
            <a:ahLst/>
            <a:cxnLst/>
            <a:rect l="l" t="t" r="r" b="b"/>
            <a:pathLst>
              <a:path w="847542" h="850635">
                <a:moveTo>
                  <a:pt x="0" y="0"/>
                </a:moveTo>
                <a:lnTo>
                  <a:pt x="847542" y="0"/>
                </a:lnTo>
                <a:lnTo>
                  <a:pt x="847542" y="850636"/>
                </a:lnTo>
                <a:lnTo>
                  <a:pt x="0" y="85063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918062" y="895350"/>
            <a:ext cx="14399297" cy="2273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 b="1">
                <a:solidFill>
                  <a:srgbClr val="56AAF0"/>
                </a:solidFill>
                <a:latin typeface="Dynamo Medium"/>
                <a:ea typeface="Dynamo Medium"/>
                <a:cs typeface="Dynamo Medium"/>
                <a:sym typeface="Dynamo Medium"/>
              </a:rPr>
              <a:t>STEP 4 – COMMUNICATE WITH LEADS BEFORE THE EXPO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468454" y="3587387"/>
            <a:ext cx="2363810" cy="494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2"/>
              </a:lnSpc>
            </a:pPr>
            <a:r>
              <a:rPr lang="en-US" sz="2880" spc="144">
                <a:solidFill>
                  <a:srgbClr val="FCFEFF"/>
                </a:solidFill>
                <a:latin typeface="Dynamo Medium"/>
                <a:ea typeface="Dynamo Medium"/>
                <a:cs typeface="Dynamo Medium"/>
                <a:sym typeface="Dynamo Medium"/>
              </a:rPr>
              <a:t>ACTION 01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895490" y="5925211"/>
            <a:ext cx="2176712" cy="494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2"/>
              </a:lnSpc>
            </a:pPr>
            <a:r>
              <a:rPr lang="en-US" sz="2880" spc="144">
                <a:solidFill>
                  <a:srgbClr val="FCFEFF"/>
                </a:solidFill>
                <a:latin typeface="Dynamo Medium"/>
                <a:ea typeface="Dynamo Medium"/>
                <a:cs typeface="Dynamo Medium"/>
                <a:sym typeface="Dynamo Medium"/>
              </a:rPr>
              <a:t>ACTION 04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37527" y="4751721"/>
            <a:ext cx="2618537" cy="1216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spc="14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Send invitations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334368" y="7132610"/>
            <a:ext cx="2618537" cy="1216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spc="14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Arrange B2B meetings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498216" y="7127875"/>
            <a:ext cx="2618537" cy="183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spc="14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Provide booking calendar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162566" y="4836543"/>
            <a:ext cx="2618537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11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Share booth details</a:t>
            </a:r>
          </a:p>
        </p:txBody>
      </p:sp>
      <p:sp>
        <p:nvSpPr>
          <p:cNvPr id="17" name="Freeform 17"/>
          <p:cNvSpPr/>
          <p:nvPr/>
        </p:nvSpPr>
        <p:spPr>
          <a:xfrm rot="3213757" flipH="1">
            <a:off x="10626091" y="-116533"/>
            <a:ext cx="1271627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12716270" y="0"/>
                </a:moveTo>
                <a:lnTo>
                  <a:pt x="0" y="0"/>
                </a:lnTo>
                <a:lnTo>
                  <a:pt x="0" y="6635581"/>
                </a:lnTo>
                <a:lnTo>
                  <a:pt x="12716270" y="6635581"/>
                </a:lnTo>
                <a:lnTo>
                  <a:pt x="12716270" y="0"/>
                </a:lnTo>
                <a:close/>
              </a:path>
            </a:pathLst>
          </a:custGeom>
          <a:blipFill>
            <a:blip r:embed="rId12">
              <a:alphaModFix amt="87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8" name="Freeform 18"/>
          <p:cNvSpPr/>
          <p:nvPr/>
        </p:nvSpPr>
        <p:spPr>
          <a:xfrm rot="3213757" flipV="1">
            <a:off x="-5420210" y="2664339"/>
            <a:ext cx="1271627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0" y="6635581"/>
                </a:moveTo>
                <a:lnTo>
                  <a:pt x="12716270" y="6635581"/>
                </a:lnTo>
                <a:lnTo>
                  <a:pt x="12716270" y="0"/>
                </a:lnTo>
                <a:lnTo>
                  <a:pt x="0" y="0"/>
                </a:lnTo>
                <a:lnTo>
                  <a:pt x="0" y="6635581"/>
                </a:lnTo>
                <a:close/>
              </a:path>
            </a:pathLst>
          </a:custGeom>
          <a:blipFill>
            <a:blip r:embed="rId12">
              <a:alphaModFix amt="87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9" name="TextBox 19"/>
          <p:cNvSpPr txBox="1"/>
          <p:nvPr/>
        </p:nvSpPr>
        <p:spPr>
          <a:xfrm>
            <a:off x="6837176" y="6045387"/>
            <a:ext cx="2363810" cy="494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2"/>
              </a:lnSpc>
            </a:pPr>
            <a:r>
              <a:rPr lang="en-US" sz="2880" spc="144">
                <a:solidFill>
                  <a:srgbClr val="FCFEFF"/>
                </a:solidFill>
                <a:latin typeface="Dynamo Medium"/>
                <a:ea typeface="Dynamo Medium"/>
                <a:cs typeface="Dynamo Medium"/>
                <a:sym typeface="Dynamo Medium"/>
              </a:rPr>
              <a:t>ACTION 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641067" y="3695550"/>
            <a:ext cx="2363810" cy="494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2"/>
              </a:lnSpc>
            </a:pPr>
            <a:r>
              <a:rPr lang="en-US" sz="2880" spc="144">
                <a:solidFill>
                  <a:srgbClr val="FCFEFF"/>
                </a:solidFill>
                <a:latin typeface="Dynamo Medium"/>
                <a:ea typeface="Dynamo Medium"/>
                <a:cs typeface="Dynamo Medium"/>
                <a:sym typeface="Dynamo Medium"/>
              </a:rPr>
              <a:t>ACTION 03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hecker/>
      </p:transition>
    </mc:Choice>
    <mc:Fallback xmlns="">
      <p:transition spd="slow">
        <p:checker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01085" y="3805214"/>
            <a:ext cx="3685128" cy="5522671"/>
          </a:xfrm>
          <a:custGeom>
            <a:avLst/>
            <a:gdLst/>
            <a:ahLst/>
            <a:cxnLst/>
            <a:rect l="l" t="t" r="r" b="b"/>
            <a:pathLst>
              <a:path w="3685128" h="5522671">
                <a:moveTo>
                  <a:pt x="0" y="0"/>
                </a:moveTo>
                <a:lnTo>
                  <a:pt x="3685127" y="0"/>
                </a:lnTo>
                <a:lnTo>
                  <a:pt x="3685127" y="5522671"/>
                </a:lnTo>
                <a:lnTo>
                  <a:pt x="0" y="55226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296365" y="2848250"/>
            <a:ext cx="3695269" cy="5537869"/>
          </a:xfrm>
          <a:custGeom>
            <a:avLst/>
            <a:gdLst/>
            <a:ahLst/>
            <a:cxnLst/>
            <a:rect l="l" t="t" r="r" b="b"/>
            <a:pathLst>
              <a:path w="3695269" h="5537869">
                <a:moveTo>
                  <a:pt x="0" y="0"/>
                </a:moveTo>
                <a:lnTo>
                  <a:pt x="3695270" y="0"/>
                </a:lnTo>
                <a:lnTo>
                  <a:pt x="3695270" y="5537870"/>
                </a:lnTo>
                <a:lnTo>
                  <a:pt x="0" y="55378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801385" y="3840006"/>
            <a:ext cx="3638696" cy="5453086"/>
          </a:xfrm>
          <a:custGeom>
            <a:avLst/>
            <a:gdLst/>
            <a:ahLst/>
            <a:cxnLst/>
            <a:rect l="l" t="t" r="r" b="b"/>
            <a:pathLst>
              <a:path w="3638696" h="5453086">
                <a:moveTo>
                  <a:pt x="0" y="0"/>
                </a:moveTo>
                <a:lnTo>
                  <a:pt x="3638695" y="0"/>
                </a:lnTo>
                <a:lnTo>
                  <a:pt x="3638695" y="5453086"/>
                </a:lnTo>
                <a:lnTo>
                  <a:pt x="0" y="54530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-4006574" y="-369454"/>
            <a:ext cx="7009358" cy="1159703"/>
            <a:chOff x="0" y="0"/>
            <a:chExt cx="1250766" cy="206940"/>
          </a:xfrm>
        </p:grpSpPr>
        <p:sp>
          <p:nvSpPr>
            <p:cNvPr id="6" name="Freeform 6"/>
            <p:cNvSpPr/>
            <p:nvPr/>
          </p:nvSpPr>
          <p:spPr>
            <a:xfrm>
              <a:off x="11494" y="0"/>
              <a:ext cx="1227777" cy="206940"/>
            </a:xfrm>
            <a:custGeom>
              <a:avLst/>
              <a:gdLst/>
              <a:ahLst/>
              <a:cxnLst/>
              <a:rect l="l" t="t" r="r" b="b"/>
              <a:pathLst>
                <a:path w="1227777" h="206940">
                  <a:moveTo>
                    <a:pt x="212692" y="0"/>
                  </a:moveTo>
                  <a:lnTo>
                    <a:pt x="1218286" y="0"/>
                  </a:lnTo>
                  <a:cubicBezTo>
                    <a:pt x="1221833" y="0"/>
                    <a:pt x="1225033" y="2128"/>
                    <a:pt x="1226405" y="5398"/>
                  </a:cubicBezTo>
                  <a:cubicBezTo>
                    <a:pt x="1227778" y="8669"/>
                    <a:pt x="1227054" y="12443"/>
                    <a:pt x="1224569" y="14974"/>
                  </a:cubicBezTo>
                  <a:lnTo>
                    <a:pt x="1050775" y="191966"/>
                  </a:lnTo>
                  <a:cubicBezTo>
                    <a:pt x="1041370" y="201544"/>
                    <a:pt x="1028510" y="206940"/>
                    <a:pt x="1015086" y="206940"/>
                  </a:cubicBezTo>
                  <a:lnTo>
                    <a:pt x="9492" y="206940"/>
                  </a:lnTo>
                  <a:cubicBezTo>
                    <a:pt x="5945" y="206940"/>
                    <a:pt x="2745" y="204812"/>
                    <a:pt x="1373" y="201542"/>
                  </a:cubicBezTo>
                  <a:cubicBezTo>
                    <a:pt x="0" y="198271"/>
                    <a:pt x="724" y="194497"/>
                    <a:pt x="3209" y="191966"/>
                  </a:cubicBezTo>
                  <a:lnTo>
                    <a:pt x="177003" y="14974"/>
                  </a:lnTo>
                  <a:cubicBezTo>
                    <a:pt x="186408" y="5396"/>
                    <a:pt x="199268" y="0"/>
                    <a:pt x="212692" y="0"/>
                  </a:cubicBezTo>
                  <a:close/>
                </a:path>
              </a:pathLst>
            </a:custGeom>
            <a:solidFill>
              <a:srgbClr val="3275C5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101600" y="19050"/>
              <a:ext cx="1047566" cy="187890"/>
            </a:xfrm>
            <a:prstGeom prst="rect">
              <a:avLst/>
            </a:prstGeom>
          </p:spPr>
          <p:txBody>
            <a:bodyPr lIns="83282" tIns="83282" rIns="83282" bIns="83282" rtlCol="0" anchor="ctr"/>
            <a:lstStyle/>
            <a:p>
              <a:pPr algn="ctr">
                <a:lnSpc>
                  <a:spcPts val="1993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1748459" y="508418"/>
            <a:ext cx="3144637" cy="520282"/>
            <a:chOff x="0" y="0"/>
            <a:chExt cx="1250766" cy="206940"/>
          </a:xfrm>
        </p:grpSpPr>
        <p:sp>
          <p:nvSpPr>
            <p:cNvPr id="9" name="Freeform 9"/>
            <p:cNvSpPr/>
            <p:nvPr/>
          </p:nvSpPr>
          <p:spPr>
            <a:xfrm>
              <a:off x="13485" y="0"/>
              <a:ext cx="1223797" cy="206940"/>
            </a:xfrm>
            <a:custGeom>
              <a:avLst/>
              <a:gdLst/>
              <a:ahLst/>
              <a:cxnLst/>
              <a:rect l="l" t="t" r="r" b="b"/>
              <a:pathLst>
                <a:path w="1223797" h="206940">
                  <a:moveTo>
                    <a:pt x="214334" y="0"/>
                  </a:moveTo>
                  <a:lnTo>
                    <a:pt x="1212662" y="0"/>
                  </a:lnTo>
                  <a:cubicBezTo>
                    <a:pt x="1216822" y="0"/>
                    <a:pt x="1220577" y="2496"/>
                    <a:pt x="1222187" y="6333"/>
                  </a:cubicBezTo>
                  <a:cubicBezTo>
                    <a:pt x="1223796" y="10170"/>
                    <a:pt x="1222947" y="14598"/>
                    <a:pt x="1220032" y="17567"/>
                  </a:cubicBezTo>
                  <a:lnTo>
                    <a:pt x="1051330" y="189373"/>
                  </a:lnTo>
                  <a:cubicBezTo>
                    <a:pt x="1040297" y="200610"/>
                    <a:pt x="1025210" y="206940"/>
                    <a:pt x="1009462" y="206940"/>
                  </a:cubicBezTo>
                  <a:lnTo>
                    <a:pt x="11134" y="206940"/>
                  </a:lnTo>
                  <a:cubicBezTo>
                    <a:pt x="6974" y="206940"/>
                    <a:pt x="3219" y="204444"/>
                    <a:pt x="1609" y="200607"/>
                  </a:cubicBezTo>
                  <a:cubicBezTo>
                    <a:pt x="0" y="196770"/>
                    <a:pt x="849" y="192342"/>
                    <a:pt x="3764" y="189373"/>
                  </a:cubicBezTo>
                  <a:lnTo>
                    <a:pt x="172466" y="17567"/>
                  </a:lnTo>
                  <a:cubicBezTo>
                    <a:pt x="183499" y="6330"/>
                    <a:pt x="198586" y="0"/>
                    <a:pt x="214334" y="0"/>
                  </a:cubicBezTo>
                  <a:close/>
                </a:path>
              </a:pathLst>
            </a:custGeom>
            <a:solidFill>
              <a:srgbClr val="64CAF4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101600" y="19050"/>
              <a:ext cx="1047566" cy="187890"/>
            </a:xfrm>
            <a:prstGeom prst="rect">
              <a:avLst/>
            </a:prstGeom>
          </p:spPr>
          <p:txBody>
            <a:bodyPr lIns="83282" tIns="83282" rIns="83282" bIns="83282" rtlCol="0" anchor="ctr"/>
            <a:lstStyle/>
            <a:p>
              <a:pPr algn="ctr">
                <a:lnSpc>
                  <a:spcPts val="1993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410002" y="-369454"/>
            <a:ext cx="7009358" cy="1138013"/>
            <a:chOff x="0" y="0"/>
            <a:chExt cx="812800" cy="131963"/>
          </a:xfrm>
        </p:grpSpPr>
        <p:sp>
          <p:nvSpPr>
            <p:cNvPr id="12" name="Freeform 12"/>
            <p:cNvSpPr/>
            <p:nvPr/>
          </p:nvSpPr>
          <p:spPr>
            <a:xfrm>
              <a:off x="14243" y="0"/>
              <a:ext cx="784313" cy="131963"/>
            </a:xfrm>
            <a:custGeom>
              <a:avLst/>
              <a:gdLst/>
              <a:ahLst/>
              <a:cxnLst/>
              <a:rect l="l" t="t" r="r" b="b"/>
              <a:pathLst>
                <a:path w="784313" h="131963">
                  <a:moveTo>
                    <a:pt x="574371" y="0"/>
                  </a:moveTo>
                  <a:lnTo>
                    <a:pt x="6743" y="0"/>
                  </a:lnTo>
                  <a:cubicBezTo>
                    <a:pt x="3990" y="0"/>
                    <a:pt x="1564" y="1811"/>
                    <a:pt x="782" y="4451"/>
                  </a:cubicBezTo>
                  <a:cubicBezTo>
                    <a:pt x="0" y="7091"/>
                    <a:pt x="1048" y="9930"/>
                    <a:pt x="3357" y="11430"/>
                  </a:cubicBezTo>
                  <a:lnTo>
                    <a:pt x="171357" y="120533"/>
                  </a:lnTo>
                  <a:cubicBezTo>
                    <a:pt x="182844" y="127993"/>
                    <a:pt x="196246" y="131963"/>
                    <a:pt x="209943" y="131963"/>
                  </a:cubicBezTo>
                  <a:lnTo>
                    <a:pt x="777571" y="131963"/>
                  </a:lnTo>
                  <a:cubicBezTo>
                    <a:pt x="780324" y="131963"/>
                    <a:pt x="782750" y="130152"/>
                    <a:pt x="783532" y="127512"/>
                  </a:cubicBezTo>
                  <a:cubicBezTo>
                    <a:pt x="784314" y="124873"/>
                    <a:pt x="783266" y="122033"/>
                    <a:pt x="780957" y="120533"/>
                  </a:cubicBezTo>
                  <a:lnTo>
                    <a:pt x="612957" y="11430"/>
                  </a:lnTo>
                  <a:cubicBezTo>
                    <a:pt x="601470" y="3970"/>
                    <a:pt x="588068" y="0"/>
                    <a:pt x="574371" y="0"/>
                  </a:cubicBezTo>
                  <a:close/>
                </a:path>
              </a:pathLst>
            </a:custGeom>
            <a:solidFill>
              <a:srgbClr val="3275C5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101600" y="19050"/>
              <a:ext cx="609600" cy="112913"/>
            </a:xfrm>
            <a:prstGeom prst="rect">
              <a:avLst/>
            </a:prstGeom>
          </p:spPr>
          <p:txBody>
            <a:bodyPr lIns="83282" tIns="83282" rIns="83282" bIns="83282" rtlCol="0" anchor="ctr"/>
            <a:lstStyle/>
            <a:p>
              <a:pPr algn="ctr">
                <a:lnSpc>
                  <a:spcPts val="1993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629956" y="508418"/>
            <a:ext cx="3144637" cy="520282"/>
            <a:chOff x="0" y="0"/>
            <a:chExt cx="812800" cy="134478"/>
          </a:xfrm>
        </p:grpSpPr>
        <p:sp>
          <p:nvSpPr>
            <p:cNvPr id="15" name="Freeform 15"/>
            <p:cNvSpPr/>
            <p:nvPr/>
          </p:nvSpPr>
          <p:spPr>
            <a:xfrm>
              <a:off x="26532" y="0"/>
              <a:ext cx="759735" cy="134478"/>
            </a:xfrm>
            <a:custGeom>
              <a:avLst/>
              <a:gdLst/>
              <a:ahLst/>
              <a:cxnLst/>
              <a:rect l="l" t="t" r="r" b="b"/>
              <a:pathLst>
                <a:path w="759735" h="134478">
                  <a:moveTo>
                    <a:pt x="543677" y="0"/>
                  </a:moveTo>
                  <a:lnTo>
                    <a:pt x="12859" y="0"/>
                  </a:lnTo>
                  <a:cubicBezTo>
                    <a:pt x="7628" y="0"/>
                    <a:pt x="3015" y="3429"/>
                    <a:pt x="1508" y="8438"/>
                  </a:cubicBezTo>
                  <a:cubicBezTo>
                    <a:pt x="0" y="13447"/>
                    <a:pt x="1955" y="18853"/>
                    <a:pt x="6317" y="21740"/>
                  </a:cubicBezTo>
                  <a:lnTo>
                    <a:pt x="143819" y="112739"/>
                  </a:lnTo>
                  <a:cubicBezTo>
                    <a:pt x="165244" y="126918"/>
                    <a:pt x="190367" y="134478"/>
                    <a:pt x="216059" y="134478"/>
                  </a:cubicBezTo>
                  <a:lnTo>
                    <a:pt x="746877" y="134478"/>
                  </a:lnTo>
                  <a:cubicBezTo>
                    <a:pt x="752108" y="134478"/>
                    <a:pt x="756721" y="131049"/>
                    <a:pt x="758228" y="126040"/>
                  </a:cubicBezTo>
                  <a:cubicBezTo>
                    <a:pt x="759736" y="121031"/>
                    <a:pt x="757781" y="115626"/>
                    <a:pt x="753419" y="112739"/>
                  </a:cubicBezTo>
                  <a:lnTo>
                    <a:pt x="615917" y="21740"/>
                  </a:lnTo>
                  <a:cubicBezTo>
                    <a:pt x="594492" y="7561"/>
                    <a:pt x="569369" y="0"/>
                    <a:pt x="543677" y="0"/>
                  </a:cubicBezTo>
                  <a:close/>
                </a:path>
              </a:pathLst>
            </a:custGeom>
            <a:solidFill>
              <a:srgbClr val="64CAF4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101600" y="19050"/>
              <a:ext cx="609600" cy="115428"/>
            </a:xfrm>
            <a:prstGeom prst="rect">
              <a:avLst/>
            </a:prstGeom>
          </p:spPr>
          <p:txBody>
            <a:bodyPr lIns="83282" tIns="83282" rIns="83282" bIns="83282" rtlCol="0" anchor="ctr"/>
            <a:lstStyle/>
            <a:p>
              <a:pPr algn="ctr">
                <a:lnSpc>
                  <a:spcPts val="1993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8363660" y="3181891"/>
            <a:ext cx="1560679" cy="1583715"/>
          </a:xfrm>
          <a:custGeom>
            <a:avLst/>
            <a:gdLst/>
            <a:ahLst/>
            <a:cxnLst/>
            <a:rect l="l" t="t" r="r" b="b"/>
            <a:pathLst>
              <a:path w="1560679" h="1583715">
                <a:moveTo>
                  <a:pt x="0" y="0"/>
                </a:moveTo>
                <a:lnTo>
                  <a:pt x="1560680" y="0"/>
                </a:lnTo>
                <a:lnTo>
                  <a:pt x="1560680" y="1583715"/>
                </a:lnTo>
                <a:lnTo>
                  <a:pt x="0" y="15837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2916539" y="4297205"/>
            <a:ext cx="1454219" cy="1454219"/>
          </a:xfrm>
          <a:custGeom>
            <a:avLst/>
            <a:gdLst/>
            <a:ahLst/>
            <a:cxnLst/>
            <a:rect l="l" t="t" r="r" b="b"/>
            <a:pathLst>
              <a:path w="1454219" h="1454219">
                <a:moveTo>
                  <a:pt x="0" y="0"/>
                </a:moveTo>
                <a:lnTo>
                  <a:pt x="1454219" y="0"/>
                </a:lnTo>
                <a:lnTo>
                  <a:pt x="1454219" y="1454220"/>
                </a:lnTo>
                <a:lnTo>
                  <a:pt x="0" y="14542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3873509" y="4442469"/>
            <a:ext cx="1494447" cy="1402063"/>
          </a:xfrm>
          <a:custGeom>
            <a:avLst/>
            <a:gdLst/>
            <a:ahLst/>
            <a:cxnLst/>
            <a:rect l="l" t="t" r="r" b="b"/>
            <a:pathLst>
              <a:path w="1494447" h="1402063">
                <a:moveTo>
                  <a:pt x="0" y="0"/>
                </a:moveTo>
                <a:lnTo>
                  <a:pt x="1494447" y="0"/>
                </a:lnTo>
                <a:lnTo>
                  <a:pt x="1494447" y="1402062"/>
                </a:lnTo>
                <a:lnTo>
                  <a:pt x="0" y="140206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2334380" y="6649950"/>
            <a:ext cx="2618537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11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Display-ready, functional samples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881976" y="1315963"/>
            <a:ext cx="14524048" cy="880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40"/>
              </a:lnSpc>
            </a:pPr>
            <a:r>
              <a:rPr lang="en-US" sz="5100" b="1">
                <a:solidFill>
                  <a:srgbClr val="56AAF0"/>
                </a:solidFill>
                <a:latin typeface="Dynamo Medium"/>
                <a:ea typeface="Dynamo Medium"/>
                <a:cs typeface="Dynamo Medium"/>
                <a:sym typeface="Dynamo Medium"/>
              </a:rPr>
              <a:t>STEP 5 – PREPARE PRODUCT SAMPLES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34731" y="5703800"/>
            <a:ext cx="2618537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11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Export-grade packaging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311464" y="6735675"/>
            <a:ext cx="2618537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11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Proper labeling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hecker/>
      </p:transition>
    </mc:Choice>
    <mc:Fallback xmlns="">
      <p:transition spd="slow">
        <p:checker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1028700" y="2601877"/>
            <a:ext cx="3917864" cy="1894821"/>
          </a:xfrm>
          <a:custGeom>
            <a:avLst/>
            <a:gdLst/>
            <a:ahLst/>
            <a:cxnLst/>
            <a:rect l="l" t="t" r="r" b="b"/>
            <a:pathLst>
              <a:path w="3917864" h="1894821">
                <a:moveTo>
                  <a:pt x="3917864" y="1894821"/>
                </a:moveTo>
                <a:lnTo>
                  <a:pt x="0" y="1894821"/>
                </a:lnTo>
                <a:lnTo>
                  <a:pt x="0" y="0"/>
                </a:lnTo>
                <a:lnTo>
                  <a:pt x="3917864" y="0"/>
                </a:lnTo>
                <a:lnTo>
                  <a:pt x="3917864" y="189482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5283122" y="4992060"/>
            <a:ext cx="3917864" cy="1894821"/>
          </a:xfrm>
          <a:custGeom>
            <a:avLst/>
            <a:gdLst/>
            <a:ahLst/>
            <a:cxnLst/>
            <a:rect l="l" t="t" r="r" b="b"/>
            <a:pathLst>
              <a:path w="3917864" h="1894821">
                <a:moveTo>
                  <a:pt x="3917864" y="1894822"/>
                </a:moveTo>
                <a:lnTo>
                  <a:pt x="0" y="1894822"/>
                </a:lnTo>
                <a:lnTo>
                  <a:pt x="0" y="0"/>
                </a:lnTo>
                <a:lnTo>
                  <a:pt x="3917864" y="0"/>
                </a:lnTo>
                <a:lnTo>
                  <a:pt x="3917864" y="1894822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9087014" y="2688875"/>
            <a:ext cx="3917864" cy="1894821"/>
          </a:xfrm>
          <a:custGeom>
            <a:avLst/>
            <a:gdLst/>
            <a:ahLst/>
            <a:cxnLst/>
            <a:rect l="l" t="t" r="r" b="b"/>
            <a:pathLst>
              <a:path w="3917864" h="1894821">
                <a:moveTo>
                  <a:pt x="3917864" y="1894821"/>
                </a:moveTo>
                <a:lnTo>
                  <a:pt x="0" y="1894821"/>
                </a:lnTo>
                <a:lnTo>
                  <a:pt x="0" y="0"/>
                </a:lnTo>
                <a:lnTo>
                  <a:pt x="3917864" y="0"/>
                </a:lnTo>
                <a:lnTo>
                  <a:pt x="3917864" y="189482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 flipV="1">
            <a:off x="13341436" y="4987325"/>
            <a:ext cx="3917864" cy="1894821"/>
          </a:xfrm>
          <a:custGeom>
            <a:avLst/>
            <a:gdLst/>
            <a:ahLst/>
            <a:cxnLst/>
            <a:rect l="l" t="t" r="r" b="b"/>
            <a:pathLst>
              <a:path w="3917864" h="1894821">
                <a:moveTo>
                  <a:pt x="3917864" y="1894821"/>
                </a:moveTo>
                <a:lnTo>
                  <a:pt x="0" y="1894821"/>
                </a:lnTo>
                <a:lnTo>
                  <a:pt x="0" y="0"/>
                </a:lnTo>
                <a:lnTo>
                  <a:pt x="3917864" y="0"/>
                </a:lnTo>
                <a:lnTo>
                  <a:pt x="3917864" y="189482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61333" y="3051113"/>
            <a:ext cx="913458" cy="920150"/>
          </a:xfrm>
          <a:custGeom>
            <a:avLst/>
            <a:gdLst/>
            <a:ahLst/>
            <a:cxnLst/>
            <a:rect l="l" t="t" r="r" b="b"/>
            <a:pathLst>
              <a:path w="913458" h="920150">
                <a:moveTo>
                  <a:pt x="0" y="0"/>
                </a:moveTo>
                <a:lnTo>
                  <a:pt x="913457" y="0"/>
                </a:lnTo>
                <a:lnTo>
                  <a:pt x="913457" y="920149"/>
                </a:lnTo>
                <a:lnTo>
                  <a:pt x="0" y="9201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5784031" y="5437100"/>
            <a:ext cx="812053" cy="928543"/>
          </a:xfrm>
          <a:custGeom>
            <a:avLst/>
            <a:gdLst/>
            <a:ahLst/>
            <a:cxnLst/>
            <a:rect l="l" t="t" r="r" b="b"/>
            <a:pathLst>
              <a:path w="812053" h="928543">
                <a:moveTo>
                  <a:pt x="0" y="0"/>
                </a:moveTo>
                <a:lnTo>
                  <a:pt x="812053" y="0"/>
                </a:lnTo>
                <a:lnTo>
                  <a:pt x="812053" y="928542"/>
                </a:lnTo>
                <a:lnTo>
                  <a:pt x="0" y="92854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523268" y="3138111"/>
            <a:ext cx="920150" cy="920150"/>
          </a:xfrm>
          <a:custGeom>
            <a:avLst/>
            <a:gdLst/>
            <a:ahLst/>
            <a:cxnLst/>
            <a:rect l="l" t="t" r="r" b="b"/>
            <a:pathLst>
              <a:path w="920150" h="920150">
                <a:moveTo>
                  <a:pt x="0" y="0"/>
                </a:moveTo>
                <a:lnTo>
                  <a:pt x="920149" y="0"/>
                </a:lnTo>
                <a:lnTo>
                  <a:pt x="920149" y="920150"/>
                </a:lnTo>
                <a:lnTo>
                  <a:pt x="0" y="9201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3856655" y="5470464"/>
            <a:ext cx="847542" cy="850635"/>
          </a:xfrm>
          <a:custGeom>
            <a:avLst/>
            <a:gdLst/>
            <a:ahLst/>
            <a:cxnLst/>
            <a:rect l="l" t="t" r="r" b="b"/>
            <a:pathLst>
              <a:path w="847542" h="850635">
                <a:moveTo>
                  <a:pt x="0" y="0"/>
                </a:moveTo>
                <a:lnTo>
                  <a:pt x="847542" y="0"/>
                </a:lnTo>
                <a:lnTo>
                  <a:pt x="847542" y="850636"/>
                </a:lnTo>
                <a:lnTo>
                  <a:pt x="0" y="85063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918062" y="895350"/>
            <a:ext cx="14399297" cy="2273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 b="1">
                <a:solidFill>
                  <a:srgbClr val="56AAF0"/>
                </a:solidFill>
                <a:latin typeface="Dynamo Medium"/>
                <a:ea typeface="Dynamo Medium"/>
                <a:cs typeface="Dynamo Medium"/>
                <a:sym typeface="Dynamo Medium"/>
              </a:rPr>
              <a:t>STEP 6 – STALL DESIGN &amp; DISPLAY STRATEGY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468454" y="3587387"/>
            <a:ext cx="2363810" cy="494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2"/>
              </a:lnSpc>
            </a:pPr>
            <a:r>
              <a:rPr lang="en-US" sz="2880" spc="144">
                <a:solidFill>
                  <a:srgbClr val="FCFEFF"/>
                </a:solidFill>
                <a:latin typeface="Dynamo Medium"/>
                <a:ea typeface="Dynamo Medium"/>
                <a:cs typeface="Dynamo Medium"/>
                <a:sym typeface="Dynamo Medium"/>
              </a:rPr>
              <a:t>ACTION 01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895490" y="5925211"/>
            <a:ext cx="2176712" cy="494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2"/>
              </a:lnSpc>
            </a:pPr>
            <a:r>
              <a:rPr lang="en-US" sz="2880" spc="144">
                <a:solidFill>
                  <a:srgbClr val="FCFEFF"/>
                </a:solidFill>
                <a:latin typeface="Dynamo Medium"/>
                <a:ea typeface="Dynamo Medium"/>
                <a:cs typeface="Dynamo Medium"/>
                <a:sym typeface="Dynamo Medium"/>
              </a:rPr>
              <a:t>ACTION 04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37527" y="4751721"/>
            <a:ext cx="2618537" cy="183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spc="14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Attractive, professional setup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334368" y="7132610"/>
            <a:ext cx="2618537" cy="183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spc="14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Posters, videos, banners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498216" y="7127875"/>
            <a:ext cx="2618537" cy="1216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spc="14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Meeting space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162566" y="4836543"/>
            <a:ext cx="2618537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11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Clear display with tags</a:t>
            </a:r>
          </a:p>
        </p:txBody>
      </p:sp>
      <p:sp>
        <p:nvSpPr>
          <p:cNvPr id="17" name="Freeform 17"/>
          <p:cNvSpPr/>
          <p:nvPr/>
        </p:nvSpPr>
        <p:spPr>
          <a:xfrm rot="3213757" flipH="1">
            <a:off x="10626091" y="-116533"/>
            <a:ext cx="1271627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12716270" y="0"/>
                </a:moveTo>
                <a:lnTo>
                  <a:pt x="0" y="0"/>
                </a:lnTo>
                <a:lnTo>
                  <a:pt x="0" y="6635581"/>
                </a:lnTo>
                <a:lnTo>
                  <a:pt x="12716270" y="6635581"/>
                </a:lnTo>
                <a:lnTo>
                  <a:pt x="12716270" y="0"/>
                </a:lnTo>
                <a:close/>
              </a:path>
            </a:pathLst>
          </a:custGeom>
          <a:blipFill>
            <a:blip r:embed="rId12">
              <a:alphaModFix amt="87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8" name="Freeform 18"/>
          <p:cNvSpPr/>
          <p:nvPr/>
        </p:nvSpPr>
        <p:spPr>
          <a:xfrm rot="3213757" flipV="1">
            <a:off x="-5420210" y="2664339"/>
            <a:ext cx="1271627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0" y="6635581"/>
                </a:moveTo>
                <a:lnTo>
                  <a:pt x="12716270" y="6635581"/>
                </a:lnTo>
                <a:lnTo>
                  <a:pt x="12716270" y="0"/>
                </a:lnTo>
                <a:lnTo>
                  <a:pt x="0" y="0"/>
                </a:lnTo>
                <a:lnTo>
                  <a:pt x="0" y="6635581"/>
                </a:lnTo>
                <a:close/>
              </a:path>
            </a:pathLst>
          </a:custGeom>
          <a:blipFill>
            <a:blip r:embed="rId12">
              <a:alphaModFix amt="87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9" name="TextBox 19"/>
          <p:cNvSpPr txBox="1"/>
          <p:nvPr/>
        </p:nvSpPr>
        <p:spPr>
          <a:xfrm>
            <a:off x="6837176" y="6045387"/>
            <a:ext cx="2363810" cy="494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2"/>
              </a:lnSpc>
            </a:pPr>
            <a:r>
              <a:rPr lang="en-US" sz="2880" spc="144">
                <a:solidFill>
                  <a:srgbClr val="FCFEFF"/>
                </a:solidFill>
                <a:latin typeface="Dynamo Medium"/>
                <a:ea typeface="Dynamo Medium"/>
                <a:cs typeface="Dynamo Medium"/>
                <a:sym typeface="Dynamo Medium"/>
              </a:rPr>
              <a:t>ACTION 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641067" y="3695550"/>
            <a:ext cx="2363810" cy="494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2"/>
              </a:lnSpc>
            </a:pPr>
            <a:r>
              <a:rPr lang="en-US" sz="2880" spc="144">
                <a:solidFill>
                  <a:srgbClr val="FCFEFF"/>
                </a:solidFill>
                <a:latin typeface="Dynamo Medium"/>
                <a:ea typeface="Dynamo Medium"/>
                <a:cs typeface="Dynamo Medium"/>
                <a:sym typeface="Dynamo Medium"/>
              </a:rPr>
              <a:t>ACTION 03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hecker/>
      </p:transition>
    </mc:Choice>
    <mc:Fallback xmlns="">
      <p:transition spd="slow">
        <p:checker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01085" y="3805214"/>
            <a:ext cx="3685128" cy="5522671"/>
          </a:xfrm>
          <a:custGeom>
            <a:avLst/>
            <a:gdLst/>
            <a:ahLst/>
            <a:cxnLst/>
            <a:rect l="l" t="t" r="r" b="b"/>
            <a:pathLst>
              <a:path w="3685128" h="5522671">
                <a:moveTo>
                  <a:pt x="0" y="0"/>
                </a:moveTo>
                <a:lnTo>
                  <a:pt x="3685127" y="0"/>
                </a:lnTo>
                <a:lnTo>
                  <a:pt x="3685127" y="5522671"/>
                </a:lnTo>
                <a:lnTo>
                  <a:pt x="0" y="55226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296365" y="2848250"/>
            <a:ext cx="3695269" cy="5537869"/>
          </a:xfrm>
          <a:custGeom>
            <a:avLst/>
            <a:gdLst/>
            <a:ahLst/>
            <a:cxnLst/>
            <a:rect l="l" t="t" r="r" b="b"/>
            <a:pathLst>
              <a:path w="3695269" h="5537869">
                <a:moveTo>
                  <a:pt x="0" y="0"/>
                </a:moveTo>
                <a:lnTo>
                  <a:pt x="3695270" y="0"/>
                </a:lnTo>
                <a:lnTo>
                  <a:pt x="3695270" y="5537870"/>
                </a:lnTo>
                <a:lnTo>
                  <a:pt x="0" y="55378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801385" y="3840006"/>
            <a:ext cx="3638696" cy="5453086"/>
          </a:xfrm>
          <a:custGeom>
            <a:avLst/>
            <a:gdLst/>
            <a:ahLst/>
            <a:cxnLst/>
            <a:rect l="l" t="t" r="r" b="b"/>
            <a:pathLst>
              <a:path w="3638696" h="5453086">
                <a:moveTo>
                  <a:pt x="0" y="0"/>
                </a:moveTo>
                <a:lnTo>
                  <a:pt x="3638695" y="0"/>
                </a:lnTo>
                <a:lnTo>
                  <a:pt x="3638695" y="5453086"/>
                </a:lnTo>
                <a:lnTo>
                  <a:pt x="0" y="54530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-4006574" y="-369454"/>
            <a:ext cx="7009358" cy="1159703"/>
            <a:chOff x="0" y="0"/>
            <a:chExt cx="1250766" cy="206940"/>
          </a:xfrm>
        </p:grpSpPr>
        <p:sp>
          <p:nvSpPr>
            <p:cNvPr id="6" name="Freeform 6"/>
            <p:cNvSpPr/>
            <p:nvPr/>
          </p:nvSpPr>
          <p:spPr>
            <a:xfrm>
              <a:off x="11494" y="0"/>
              <a:ext cx="1227777" cy="206940"/>
            </a:xfrm>
            <a:custGeom>
              <a:avLst/>
              <a:gdLst/>
              <a:ahLst/>
              <a:cxnLst/>
              <a:rect l="l" t="t" r="r" b="b"/>
              <a:pathLst>
                <a:path w="1227777" h="206940">
                  <a:moveTo>
                    <a:pt x="212692" y="0"/>
                  </a:moveTo>
                  <a:lnTo>
                    <a:pt x="1218286" y="0"/>
                  </a:lnTo>
                  <a:cubicBezTo>
                    <a:pt x="1221833" y="0"/>
                    <a:pt x="1225033" y="2128"/>
                    <a:pt x="1226405" y="5398"/>
                  </a:cubicBezTo>
                  <a:cubicBezTo>
                    <a:pt x="1227778" y="8669"/>
                    <a:pt x="1227054" y="12443"/>
                    <a:pt x="1224569" y="14974"/>
                  </a:cubicBezTo>
                  <a:lnTo>
                    <a:pt x="1050775" y="191966"/>
                  </a:lnTo>
                  <a:cubicBezTo>
                    <a:pt x="1041370" y="201544"/>
                    <a:pt x="1028510" y="206940"/>
                    <a:pt x="1015086" y="206940"/>
                  </a:cubicBezTo>
                  <a:lnTo>
                    <a:pt x="9492" y="206940"/>
                  </a:lnTo>
                  <a:cubicBezTo>
                    <a:pt x="5945" y="206940"/>
                    <a:pt x="2745" y="204812"/>
                    <a:pt x="1373" y="201542"/>
                  </a:cubicBezTo>
                  <a:cubicBezTo>
                    <a:pt x="0" y="198271"/>
                    <a:pt x="724" y="194497"/>
                    <a:pt x="3209" y="191966"/>
                  </a:cubicBezTo>
                  <a:lnTo>
                    <a:pt x="177003" y="14974"/>
                  </a:lnTo>
                  <a:cubicBezTo>
                    <a:pt x="186408" y="5396"/>
                    <a:pt x="199268" y="0"/>
                    <a:pt x="212692" y="0"/>
                  </a:cubicBezTo>
                  <a:close/>
                </a:path>
              </a:pathLst>
            </a:custGeom>
            <a:solidFill>
              <a:srgbClr val="3275C5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101600" y="19050"/>
              <a:ext cx="1047566" cy="187890"/>
            </a:xfrm>
            <a:prstGeom prst="rect">
              <a:avLst/>
            </a:prstGeom>
          </p:spPr>
          <p:txBody>
            <a:bodyPr lIns="83282" tIns="83282" rIns="83282" bIns="83282" rtlCol="0" anchor="ctr"/>
            <a:lstStyle/>
            <a:p>
              <a:pPr algn="ctr">
                <a:lnSpc>
                  <a:spcPts val="1993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1748459" y="508418"/>
            <a:ext cx="3144637" cy="520282"/>
            <a:chOff x="0" y="0"/>
            <a:chExt cx="1250766" cy="206940"/>
          </a:xfrm>
        </p:grpSpPr>
        <p:sp>
          <p:nvSpPr>
            <p:cNvPr id="9" name="Freeform 9"/>
            <p:cNvSpPr/>
            <p:nvPr/>
          </p:nvSpPr>
          <p:spPr>
            <a:xfrm>
              <a:off x="13485" y="0"/>
              <a:ext cx="1223797" cy="206940"/>
            </a:xfrm>
            <a:custGeom>
              <a:avLst/>
              <a:gdLst/>
              <a:ahLst/>
              <a:cxnLst/>
              <a:rect l="l" t="t" r="r" b="b"/>
              <a:pathLst>
                <a:path w="1223797" h="206940">
                  <a:moveTo>
                    <a:pt x="214334" y="0"/>
                  </a:moveTo>
                  <a:lnTo>
                    <a:pt x="1212662" y="0"/>
                  </a:lnTo>
                  <a:cubicBezTo>
                    <a:pt x="1216822" y="0"/>
                    <a:pt x="1220577" y="2496"/>
                    <a:pt x="1222187" y="6333"/>
                  </a:cubicBezTo>
                  <a:cubicBezTo>
                    <a:pt x="1223796" y="10170"/>
                    <a:pt x="1222947" y="14598"/>
                    <a:pt x="1220032" y="17567"/>
                  </a:cubicBezTo>
                  <a:lnTo>
                    <a:pt x="1051330" y="189373"/>
                  </a:lnTo>
                  <a:cubicBezTo>
                    <a:pt x="1040297" y="200610"/>
                    <a:pt x="1025210" y="206940"/>
                    <a:pt x="1009462" y="206940"/>
                  </a:cubicBezTo>
                  <a:lnTo>
                    <a:pt x="11134" y="206940"/>
                  </a:lnTo>
                  <a:cubicBezTo>
                    <a:pt x="6974" y="206940"/>
                    <a:pt x="3219" y="204444"/>
                    <a:pt x="1609" y="200607"/>
                  </a:cubicBezTo>
                  <a:cubicBezTo>
                    <a:pt x="0" y="196770"/>
                    <a:pt x="849" y="192342"/>
                    <a:pt x="3764" y="189373"/>
                  </a:cubicBezTo>
                  <a:lnTo>
                    <a:pt x="172466" y="17567"/>
                  </a:lnTo>
                  <a:cubicBezTo>
                    <a:pt x="183499" y="6330"/>
                    <a:pt x="198586" y="0"/>
                    <a:pt x="214334" y="0"/>
                  </a:cubicBezTo>
                  <a:close/>
                </a:path>
              </a:pathLst>
            </a:custGeom>
            <a:solidFill>
              <a:srgbClr val="64CAF4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101600" y="19050"/>
              <a:ext cx="1047566" cy="187890"/>
            </a:xfrm>
            <a:prstGeom prst="rect">
              <a:avLst/>
            </a:prstGeom>
          </p:spPr>
          <p:txBody>
            <a:bodyPr lIns="83282" tIns="83282" rIns="83282" bIns="83282" rtlCol="0" anchor="ctr"/>
            <a:lstStyle/>
            <a:p>
              <a:pPr algn="ctr">
                <a:lnSpc>
                  <a:spcPts val="1993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410002" y="-369454"/>
            <a:ext cx="7009358" cy="1138013"/>
            <a:chOff x="0" y="0"/>
            <a:chExt cx="812800" cy="131963"/>
          </a:xfrm>
        </p:grpSpPr>
        <p:sp>
          <p:nvSpPr>
            <p:cNvPr id="12" name="Freeform 12"/>
            <p:cNvSpPr/>
            <p:nvPr/>
          </p:nvSpPr>
          <p:spPr>
            <a:xfrm>
              <a:off x="14243" y="0"/>
              <a:ext cx="784313" cy="131963"/>
            </a:xfrm>
            <a:custGeom>
              <a:avLst/>
              <a:gdLst/>
              <a:ahLst/>
              <a:cxnLst/>
              <a:rect l="l" t="t" r="r" b="b"/>
              <a:pathLst>
                <a:path w="784313" h="131963">
                  <a:moveTo>
                    <a:pt x="574371" y="0"/>
                  </a:moveTo>
                  <a:lnTo>
                    <a:pt x="6743" y="0"/>
                  </a:lnTo>
                  <a:cubicBezTo>
                    <a:pt x="3990" y="0"/>
                    <a:pt x="1564" y="1811"/>
                    <a:pt x="782" y="4451"/>
                  </a:cubicBezTo>
                  <a:cubicBezTo>
                    <a:pt x="0" y="7091"/>
                    <a:pt x="1048" y="9930"/>
                    <a:pt x="3357" y="11430"/>
                  </a:cubicBezTo>
                  <a:lnTo>
                    <a:pt x="171357" y="120533"/>
                  </a:lnTo>
                  <a:cubicBezTo>
                    <a:pt x="182844" y="127993"/>
                    <a:pt x="196246" y="131963"/>
                    <a:pt x="209943" y="131963"/>
                  </a:cubicBezTo>
                  <a:lnTo>
                    <a:pt x="777571" y="131963"/>
                  </a:lnTo>
                  <a:cubicBezTo>
                    <a:pt x="780324" y="131963"/>
                    <a:pt x="782750" y="130152"/>
                    <a:pt x="783532" y="127512"/>
                  </a:cubicBezTo>
                  <a:cubicBezTo>
                    <a:pt x="784314" y="124873"/>
                    <a:pt x="783266" y="122033"/>
                    <a:pt x="780957" y="120533"/>
                  </a:cubicBezTo>
                  <a:lnTo>
                    <a:pt x="612957" y="11430"/>
                  </a:lnTo>
                  <a:cubicBezTo>
                    <a:pt x="601470" y="3970"/>
                    <a:pt x="588068" y="0"/>
                    <a:pt x="574371" y="0"/>
                  </a:cubicBezTo>
                  <a:close/>
                </a:path>
              </a:pathLst>
            </a:custGeom>
            <a:solidFill>
              <a:srgbClr val="3275C5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101600" y="19050"/>
              <a:ext cx="609600" cy="112913"/>
            </a:xfrm>
            <a:prstGeom prst="rect">
              <a:avLst/>
            </a:prstGeom>
          </p:spPr>
          <p:txBody>
            <a:bodyPr lIns="83282" tIns="83282" rIns="83282" bIns="83282" rtlCol="0" anchor="ctr"/>
            <a:lstStyle/>
            <a:p>
              <a:pPr algn="ctr">
                <a:lnSpc>
                  <a:spcPts val="1993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629956" y="508418"/>
            <a:ext cx="3144637" cy="520282"/>
            <a:chOff x="0" y="0"/>
            <a:chExt cx="812800" cy="134478"/>
          </a:xfrm>
        </p:grpSpPr>
        <p:sp>
          <p:nvSpPr>
            <p:cNvPr id="15" name="Freeform 15"/>
            <p:cNvSpPr/>
            <p:nvPr/>
          </p:nvSpPr>
          <p:spPr>
            <a:xfrm>
              <a:off x="26532" y="0"/>
              <a:ext cx="759735" cy="134478"/>
            </a:xfrm>
            <a:custGeom>
              <a:avLst/>
              <a:gdLst/>
              <a:ahLst/>
              <a:cxnLst/>
              <a:rect l="l" t="t" r="r" b="b"/>
              <a:pathLst>
                <a:path w="759735" h="134478">
                  <a:moveTo>
                    <a:pt x="543677" y="0"/>
                  </a:moveTo>
                  <a:lnTo>
                    <a:pt x="12859" y="0"/>
                  </a:lnTo>
                  <a:cubicBezTo>
                    <a:pt x="7628" y="0"/>
                    <a:pt x="3015" y="3429"/>
                    <a:pt x="1508" y="8438"/>
                  </a:cubicBezTo>
                  <a:cubicBezTo>
                    <a:pt x="0" y="13447"/>
                    <a:pt x="1955" y="18853"/>
                    <a:pt x="6317" y="21740"/>
                  </a:cubicBezTo>
                  <a:lnTo>
                    <a:pt x="143819" y="112739"/>
                  </a:lnTo>
                  <a:cubicBezTo>
                    <a:pt x="165244" y="126918"/>
                    <a:pt x="190367" y="134478"/>
                    <a:pt x="216059" y="134478"/>
                  </a:cubicBezTo>
                  <a:lnTo>
                    <a:pt x="746877" y="134478"/>
                  </a:lnTo>
                  <a:cubicBezTo>
                    <a:pt x="752108" y="134478"/>
                    <a:pt x="756721" y="131049"/>
                    <a:pt x="758228" y="126040"/>
                  </a:cubicBezTo>
                  <a:cubicBezTo>
                    <a:pt x="759736" y="121031"/>
                    <a:pt x="757781" y="115626"/>
                    <a:pt x="753419" y="112739"/>
                  </a:cubicBezTo>
                  <a:lnTo>
                    <a:pt x="615917" y="21740"/>
                  </a:lnTo>
                  <a:cubicBezTo>
                    <a:pt x="594492" y="7561"/>
                    <a:pt x="569369" y="0"/>
                    <a:pt x="543677" y="0"/>
                  </a:cubicBezTo>
                  <a:close/>
                </a:path>
              </a:pathLst>
            </a:custGeom>
            <a:solidFill>
              <a:srgbClr val="64CAF4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101600" y="19050"/>
              <a:ext cx="609600" cy="115428"/>
            </a:xfrm>
            <a:prstGeom prst="rect">
              <a:avLst/>
            </a:prstGeom>
          </p:spPr>
          <p:txBody>
            <a:bodyPr lIns="83282" tIns="83282" rIns="83282" bIns="83282" rtlCol="0" anchor="ctr"/>
            <a:lstStyle/>
            <a:p>
              <a:pPr algn="ctr">
                <a:lnSpc>
                  <a:spcPts val="1993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8363660" y="3181891"/>
            <a:ext cx="1560679" cy="1583715"/>
          </a:xfrm>
          <a:custGeom>
            <a:avLst/>
            <a:gdLst/>
            <a:ahLst/>
            <a:cxnLst/>
            <a:rect l="l" t="t" r="r" b="b"/>
            <a:pathLst>
              <a:path w="1560679" h="1583715">
                <a:moveTo>
                  <a:pt x="0" y="0"/>
                </a:moveTo>
                <a:lnTo>
                  <a:pt x="1560680" y="0"/>
                </a:lnTo>
                <a:lnTo>
                  <a:pt x="1560680" y="1583715"/>
                </a:lnTo>
                <a:lnTo>
                  <a:pt x="0" y="15837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2916539" y="4297205"/>
            <a:ext cx="1454219" cy="1454219"/>
          </a:xfrm>
          <a:custGeom>
            <a:avLst/>
            <a:gdLst/>
            <a:ahLst/>
            <a:cxnLst/>
            <a:rect l="l" t="t" r="r" b="b"/>
            <a:pathLst>
              <a:path w="1454219" h="1454219">
                <a:moveTo>
                  <a:pt x="0" y="0"/>
                </a:moveTo>
                <a:lnTo>
                  <a:pt x="1454219" y="0"/>
                </a:lnTo>
                <a:lnTo>
                  <a:pt x="1454219" y="1454220"/>
                </a:lnTo>
                <a:lnTo>
                  <a:pt x="0" y="14542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3873509" y="4442469"/>
            <a:ext cx="1494447" cy="1402063"/>
          </a:xfrm>
          <a:custGeom>
            <a:avLst/>
            <a:gdLst/>
            <a:ahLst/>
            <a:cxnLst/>
            <a:rect l="l" t="t" r="r" b="b"/>
            <a:pathLst>
              <a:path w="1494447" h="1402063">
                <a:moveTo>
                  <a:pt x="0" y="0"/>
                </a:moveTo>
                <a:lnTo>
                  <a:pt x="1494447" y="0"/>
                </a:lnTo>
                <a:lnTo>
                  <a:pt x="1494447" y="1402062"/>
                </a:lnTo>
                <a:lnTo>
                  <a:pt x="0" y="140206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2334380" y="6649950"/>
            <a:ext cx="2618537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11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Determine FOB, CIF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881976" y="1315963"/>
            <a:ext cx="14524048" cy="880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40"/>
              </a:lnSpc>
            </a:pPr>
            <a:r>
              <a:rPr lang="en-US" sz="5100" b="1">
                <a:solidFill>
                  <a:srgbClr val="56AAF0"/>
                </a:solidFill>
                <a:latin typeface="Dynamo Medium"/>
                <a:ea typeface="Dynamo Medium"/>
                <a:cs typeface="Dynamo Medium"/>
                <a:sym typeface="Dynamo Medium"/>
              </a:rPr>
              <a:t>STEP 7 – SET YOUR EXPORT PRICING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34731" y="5703800"/>
            <a:ext cx="2618537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11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Offer trade terms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311464" y="6735675"/>
            <a:ext cx="2618537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11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Prepare price sheets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hecker/>
      </p:transition>
    </mc:Choice>
    <mc:Fallback xmlns="">
      <p:transition spd="slow">
        <p:checker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1028700" y="2601877"/>
            <a:ext cx="3917864" cy="1894821"/>
          </a:xfrm>
          <a:custGeom>
            <a:avLst/>
            <a:gdLst/>
            <a:ahLst/>
            <a:cxnLst/>
            <a:rect l="l" t="t" r="r" b="b"/>
            <a:pathLst>
              <a:path w="3917864" h="1894821">
                <a:moveTo>
                  <a:pt x="3917864" y="1894821"/>
                </a:moveTo>
                <a:lnTo>
                  <a:pt x="0" y="1894821"/>
                </a:lnTo>
                <a:lnTo>
                  <a:pt x="0" y="0"/>
                </a:lnTo>
                <a:lnTo>
                  <a:pt x="3917864" y="0"/>
                </a:lnTo>
                <a:lnTo>
                  <a:pt x="3917864" y="189482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5283122" y="4992060"/>
            <a:ext cx="3917864" cy="1894821"/>
          </a:xfrm>
          <a:custGeom>
            <a:avLst/>
            <a:gdLst/>
            <a:ahLst/>
            <a:cxnLst/>
            <a:rect l="l" t="t" r="r" b="b"/>
            <a:pathLst>
              <a:path w="3917864" h="1894821">
                <a:moveTo>
                  <a:pt x="3917864" y="1894822"/>
                </a:moveTo>
                <a:lnTo>
                  <a:pt x="0" y="1894822"/>
                </a:lnTo>
                <a:lnTo>
                  <a:pt x="0" y="0"/>
                </a:lnTo>
                <a:lnTo>
                  <a:pt x="3917864" y="0"/>
                </a:lnTo>
                <a:lnTo>
                  <a:pt x="3917864" y="1894822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9087014" y="2688875"/>
            <a:ext cx="3917864" cy="1894821"/>
          </a:xfrm>
          <a:custGeom>
            <a:avLst/>
            <a:gdLst/>
            <a:ahLst/>
            <a:cxnLst/>
            <a:rect l="l" t="t" r="r" b="b"/>
            <a:pathLst>
              <a:path w="3917864" h="1894821">
                <a:moveTo>
                  <a:pt x="3917864" y="1894821"/>
                </a:moveTo>
                <a:lnTo>
                  <a:pt x="0" y="1894821"/>
                </a:lnTo>
                <a:lnTo>
                  <a:pt x="0" y="0"/>
                </a:lnTo>
                <a:lnTo>
                  <a:pt x="3917864" y="0"/>
                </a:lnTo>
                <a:lnTo>
                  <a:pt x="3917864" y="189482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 flipV="1">
            <a:off x="13341436" y="4987325"/>
            <a:ext cx="3917864" cy="1894821"/>
          </a:xfrm>
          <a:custGeom>
            <a:avLst/>
            <a:gdLst/>
            <a:ahLst/>
            <a:cxnLst/>
            <a:rect l="l" t="t" r="r" b="b"/>
            <a:pathLst>
              <a:path w="3917864" h="1894821">
                <a:moveTo>
                  <a:pt x="3917864" y="1894821"/>
                </a:moveTo>
                <a:lnTo>
                  <a:pt x="0" y="1894821"/>
                </a:lnTo>
                <a:lnTo>
                  <a:pt x="0" y="0"/>
                </a:lnTo>
                <a:lnTo>
                  <a:pt x="3917864" y="0"/>
                </a:lnTo>
                <a:lnTo>
                  <a:pt x="3917864" y="189482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61333" y="3051113"/>
            <a:ext cx="913458" cy="920150"/>
          </a:xfrm>
          <a:custGeom>
            <a:avLst/>
            <a:gdLst/>
            <a:ahLst/>
            <a:cxnLst/>
            <a:rect l="l" t="t" r="r" b="b"/>
            <a:pathLst>
              <a:path w="913458" h="920150">
                <a:moveTo>
                  <a:pt x="0" y="0"/>
                </a:moveTo>
                <a:lnTo>
                  <a:pt x="913457" y="0"/>
                </a:lnTo>
                <a:lnTo>
                  <a:pt x="913457" y="920149"/>
                </a:lnTo>
                <a:lnTo>
                  <a:pt x="0" y="9201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5784031" y="5437100"/>
            <a:ext cx="812053" cy="928543"/>
          </a:xfrm>
          <a:custGeom>
            <a:avLst/>
            <a:gdLst/>
            <a:ahLst/>
            <a:cxnLst/>
            <a:rect l="l" t="t" r="r" b="b"/>
            <a:pathLst>
              <a:path w="812053" h="928543">
                <a:moveTo>
                  <a:pt x="0" y="0"/>
                </a:moveTo>
                <a:lnTo>
                  <a:pt x="812053" y="0"/>
                </a:lnTo>
                <a:lnTo>
                  <a:pt x="812053" y="928542"/>
                </a:lnTo>
                <a:lnTo>
                  <a:pt x="0" y="92854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523268" y="3138111"/>
            <a:ext cx="920150" cy="920150"/>
          </a:xfrm>
          <a:custGeom>
            <a:avLst/>
            <a:gdLst/>
            <a:ahLst/>
            <a:cxnLst/>
            <a:rect l="l" t="t" r="r" b="b"/>
            <a:pathLst>
              <a:path w="920150" h="920150">
                <a:moveTo>
                  <a:pt x="0" y="0"/>
                </a:moveTo>
                <a:lnTo>
                  <a:pt x="920149" y="0"/>
                </a:lnTo>
                <a:lnTo>
                  <a:pt x="920149" y="920150"/>
                </a:lnTo>
                <a:lnTo>
                  <a:pt x="0" y="9201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3856655" y="5470464"/>
            <a:ext cx="847542" cy="850635"/>
          </a:xfrm>
          <a:custGeom>
            <a:avLst/>
            <a:gdLst/>
            <a:ahLst/>
            <a:cxnLst/>
            <a:rect l="l" t="t" r="r" b="b"/>
            <a:pathLst>
              <a:path w="847542" h="850635">
                <a:moveTo>
                  <a:pt x="0" y="0"/>
                </a:moveTo>
                <a:lnTo>
                  <a:pt x="847542" y="0"/>
                </a:lnTo>
                <a:lnTo>
                  <a:pt x="847542" y="850636"/>
                </a:lnTo>
                <a:lnTo>
                  <a:pt x="0" y="85063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918062" y="895350"/>
            <a:ext cx="14399297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 b="1">
                <a:solidFill>
                  <a:srgbClr val="56AAF0"/>
                </a:solidFill>
                <a:latin typeface="Dynamo Medium"/>
                <a:ea typeface="Dynamo Medium"/>
                <a:cs typeface="Dynamo Medium"/>
                <a:sym typeface="Dynamo Medium"/>
              </a:rPr>
              <a:t>STEP 8 – ATTRACT BUYERS AT THE SHOW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468454" y="3587387"/>
            <a:ext cx="2363810" cy="494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2"/>
              </a:lnSpc>
            </a:pPr>
            <a:r>
              <a:rPr lang="en-US" sz="2880" spc="144">
                <a:solidFill>
                  <a:srgbClr val="FCFEFF"/>
                </a:solidFill>
                <a:latin typeface="Dynamo Medium"/>
                <a:ea typeface="Dynamo Medium"/>
                <a:cs typeface="Dynamo Medium"/>
                <a:sym typeface="Dynamo Medium"/>
              </a:rPr>
              <a:t>ACTION 01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895490" y="5925211"/>
            <a:ext cx="2176712" cy="494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2"/>
              </a:lnSpc>
            </a:pPr>
            <a:r>
              <a:rPr lang="en-US" sz="2880" spc="144">
                <a:solidFill>
                  <a:srgbClr val="FCFEFF"/>
                </a:solidFill>
                <a:latin typeface="Dynamo Medium"/>
                <a:ea typeface="Dynamo Medium"/>
                <a:cs typeface="Dynamo Medium"/>
                <a:sym typeface="Dynamo Medium"/>
              </a:rPr>
              <a:t>ACTION 04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37527" y="4751721"/>
            <a:ext cx="2618537" cy="1216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spc="14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Distribute flyers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334368" y="7132610"/>
            <a:ext cx="2618537" cy="183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spc="14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Collaborate with organizers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498216" y="7127875"/>
            <a:ext cx="2618537" cy="1216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spc="14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Network with other stalls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162566" y="4836543"/>
            <a:ext cx="2618537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11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Offer show deals</a:t>
            </a:r>
          </a:p>
        </p:txBody>
      </p:sp>
      <p:sp>
        <p:nvSpPr>
          <p:cNvPr id="17" name="Freeform 17"/>
          <p:cNvSpPr/>
          <p:nvPr/>
        </p:nvSpPr>
        <p:spPr>
          <a:xfrm rot="3213757" flipH="1">
            <a:off x="10626091" y="-116533"/>
            <a:ext cx="1271627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12716270" y="0"/>
                </a:moveTo>
                <a:lnTo>
                  <a:pt x="0" y="0"/>
                </a:lnTo>
                <a:lnTo>
                  <a:pt x="0" y="6635581"/>
                </a:lnTo>
                <a:lnTo>
                  <a:pt x="12716270" y="6635581"/>
                </a:lnTo>
                <a:lnTo>
                  <a:pt x="12716270" y="0"/>
                </a:lnTo>
                <a:close/>
              </a:path>
            </a:pathLst>
          </a:custGeom>
          <a:blipFill>
            <a:blip r:embed="rId12">
              <a:alphaModFix amt="87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8" name="Freeform 18"/>
          <p:cNvSpPr/>
          <p:nvPr/>
        </p:nvSpPr>
        <p:spPr>
          <a:xfrm rot="3213757" flipV="1">
            <a:off x="-5420210" y="2664339"/>
            <a:ext cx="1271627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0" y="6635581"/>
                </a:moveTo>
                <a:lnTo>
                  <a:pt x="12716270" y="6635581"/>
                </a:lnTo>
                <a:lnTo>
                  <a:pt x="12716270" y="0"/>
                </a:lnTo>
                <a:lnTo>
                  <a:pt x="0" y="0"/>
                </a:lnTo>
                <a:lnTo>
                  <a:pt x="0" y="6635581"/>
                </a:lnTo>
                <a:close/>
              </a:path>
            </a:pathLst>
          </a:custGeom>
          <a:blipFill>
            <a:blip r:embed="rId12">
              <a:alphaModFix amt="87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9" name="TextBox 19"/>
          <p:cNvSpPr txBox="1"/>
          <p:nvPr/>
        </p:nvSpPr>
        <p:spPr>
          <a:xfrm>
            <a:off x="6837176" y="6045387"/>
            <a:ext cx="2363810" cy="494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2"/>
              </a:lnSpc>
            </a:pPr>
            <a:r>
              <a:rPr lang="en-US" sz="2880" spc="144">
                <a:solidFill>
                  <a:srgbClr val="FCFEFF"/>
                </a:solidFill>
                <a:latin typeface="Dynamo Medium"/>
                <a:ea typeface="Dynamo Medium"/>
                <a:cs typeface="Dynamo Medium"/>
                <a:sym typeface="Dynamo Medium"/>
              </a:rPr>
              <a:t>ACTION 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641067" y="3695550"/>
            <a:ext cx="2363810" cy="494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2"/>
              </a:lnSpc>
            </a:pPr>
            <a:r>
              <a:rPr lang="en-US" sz="2880" spc="144">
                <a:solidFill>
                  <a:srgbClr val="FCFEFF"/>
                </a:solidFill>
                <a:latin typeface="Dynamo Medium"/>
                <a:ea typeface="Dynamo Medium"/>
                <a:cs typeface="Dynamo Medium"/>
                <a:sym typeface="Dynamo Medium"/>
              </a:rPr>
              <a:t>ACTION 03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hecker/>
      </p:transition>
    </mc:Choice>
    <mc:Fallback xmlns="">
      <p:transition spd="slow">
        <p:checker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1028700" y="2601877"/>
            <a:ext cx="3917864" cy="1894821"/>
          </a:xfrm>
          <a:custGeom>
            <a:avLst/>
            <a:gdLst/>
            <a:ahLst/>
            <a:cxnLst/>
            <a:rect l="l" t="t" r="r" b="b"/>
            <a:pathLst>
              <a:path w="3917864" h="1894821">
                <a:moveTo>
                  <a:pt x="3917864" y="1894821"/>
                </a:moveTo>
                <a:lnTo>
                  <a:pt x="0" y="1894821"/>
                </a:lnTo>
                <a:lnTo>
                  <a:pt x="0" y="0"/>
                </a:lnTo>
                <a:lnTo>
                  <a:pt x="3917864" y="0"/>
                </a:lnTo>
                <a:lnTo>
                  <a:pt x="3917864" y="189482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5283122" y="4992060"/>
            <a:ext cx="3917864" cy="1894821"/>
          </a:xfrm>
          <a:custGeom>
            <a:avLst/>
            <a:gdLst/>
            <a:ahLst/>
            <a:cxnLst/>
            <a:rect l="l" t="t" r="r" b="b"/>
            <a:pathLst>
              <a:path w="3917864" h="1894821">
                <a:moveTo>
                  <a:pt x="3917864" y="1894822"/>
                </a:moveTo>
                <a:lnTo>
                  <a:pt x="0" y="1894822"/>
                </a:lnTo>
                <a:lnTo>
                  <a:pt x="0" y="0"/>
                </a:lnTo>
                <a:lnTo>
                  <a:pt x="3917864" y="0"/>
                </a:lnTo>
                <a:lnTo>
                  <a:pt x="3917864" y="1894822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9087014" y="2688875"/>
            <a:ext cx="3917864" cy="1894821"/>
          </a:xfrm>
          <a:custGeom>
            <a:avLst/>
            <a:gdLst/>
            <a:ahLst/>
            <a:cxnLst/>
            <a:rect l="l" t="t" r="r" b="b"/>
            <a:pathLst>
              <a:path w="3917864" h="1894821">
                <a:moveTo>
                  <a:pt x="3917864" y="1894821"/>
                </a:moveTo>
                <a:lnTo>
                  <a:pt x="0" y="1894821"/>
                </a:lnTo>
                <a:lnTo>
                  <a:pt x="0" y="0"/>
                </a:lnTo>
                <a:lnTo>
                  <a:pt x="3917864" y="0"/>
                </a:lnTo>
                <a:lnTo>
                  <a:pt x="3917864" y="189482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 flipV="1">
            <a:off x="13341436" y="4987325"/>
            <a:ext cx="3917864" cy="1894821"/>
          </a:xfrm>
          <a:custGeom>
            <a:avLst/>
            <a:gdLst/>
            <a:ahLst/>
            <a:cxnLst/>
            <a:rect l="l" t="t" r="r" b="b"/>
            <a:pathLst>
              <a:path w="3917864" h="1894821">
                <a:moveTo>
                  <a:pt x="3917864" y="1894821"/>
                </a:moveTo>
                <a:lnTo>
                  <a:pt x="0" y="1894821"/>
                </a:lnTo>
                <a:lnTo>
                  <a:pt x="0" y="0"/>
                </a:lnTo>
                <a:lnTo>
                  <a:pt x="3917864" y="0"/>
                </a:lnTo>
                <a:lnTo>
                  <a:pt x="3917864" y="189482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61333" y="3051113"/>
            <a:ext cx="913458" cy="920150"/>
          </a:xfrm>
          <a:custGeom>
            <a:avLst/>
            <a:gdLst/>
            <a:ahLst/>
            <a:cxnLst/>
            <a:rect l="l" t="t" r="r" b="b"/>
            <a:pathLst>
              <a:path w="913458" h="920150">
                <a:moveTo>
                  <a:pt x="0" y="0"/>
                </a:moveTo>
                <a:lnTo>
                  <a:pt x="913457" y="0"/>
                </a:lnTo>
                <a:lnTo>
                  <a:pt x="913457" y="920149"/>
                </a:lnTo>
                <a:lnTo>
                  <a:pt x="0" y="9201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5784031" y="5437100"/>
            <a:ext cx="812053" cy="928543"/>
          </a:xfrm>
          <a:custGeom>
            <a:avLst/>
            <a:gdLst/>
            <a:ahLst/>
            <a:cxnLst/>
            <a:rect l="l" t="t" r="r" b="b"/>
            <a:pathLst>
              <a:path w="812053" h="928543">
                <a:moveTo>
                  <a:pt x="0" y="0"/>
                </a:moveTo>
                <a:lnTo>
                  <a:pt x="812053" y="0"/>
                </a:lnTo>
                <a:lnTo>
                  <a:pt x="812053" y="928542"/>
                </a:lnTo>
                <a:lnTo>
                  <a:pt x="0" y="92854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523268" y="3138111"/>
            <a:ext cx="920150" cy="920150"/>
          </a:xfrm>
          <a:custGeom>
            <a:avLst/>
            <a:gdLst/>
            <a:ahLst/>
            <a:cxnLst/>
            <a:rect l="l" t="t" r="r" b="b"/>
            <a:pathLst>
              <a:path w="920150" h="920150">
                <a:moveTo>
                  <a:pt x="0" y="0"/>
                </a:moveTo>
                <a:lnTo>
                  <a:pt x="920149" y="0"/>
                </a:lnTo>
                <a:lnTo>
                  <a:pt x="920149" y="920150"/>
                </a:lnTo>
                <a:lnTo>
                  <a:pt x="0" y="9201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3856655" y="5470464"/>
            <a:ext cx="847542" cy="850635"/>
          </a:xfrm>
          <a:custGeom>
            <a:avLst/>
            <a:gdLst/>
            <a:ahLst/>
            <a:cxnLst/>
            <a:rect l="l" t="t" r="r" b="b"/>
            <a:pathLst>
              <a:path w="847542" h="850635">
                <a:moveTo>
                  <a:pt x="0" y="0"/>
                </a:moveTo>
                <a:lnTo>
                  <a:pt x="847542" y="0"/>
                </a:lnTo>
                <a:lnTo>
                  <a:pt x="847542" y="850636"/>
                </a:lnTo>
                <a:lnTo>
                  <a:pt x="0" y="85063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918062" y="895350"/>
            <a:ext cx="14399297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 b="1">
                <a:solidFill>
                  <a:srgbClr val="56AAF0"/>
                </a:solidFill>
                <a:latin typeface="Dynamo Medium"/>
                <a:ea typeface="Dynamo Medium"/>
                <a:cs typeface="Dynamo Medium"/>
                <a:sym typeface="Dynamo Medium"/>
              </a:rPr>
              <a:t>STEP 9 – COLLECT VISITOR INFORMATION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468454" y="3587387"/>
            <a:ext cx="2363810" cy="494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2"/>
              </a:lnSpc>
            </a:pPr>
            <a:r>
              <a:rPr lang="en-US" sz="2880" spc="144">
                <a:solidFill>
                  <a:srgbClr val="FCFEFF"/>
                </a:solidFill>
                <a:latin typeface="Dynamo Medium"/>
                <a:ea typeface="Dynamo Medium"/>
                <a:cs typeface="Dynamo Medium"/>
                <a:sym typeface="Dynamo Medium"/>
              </a:rPr>
              <a:t>ACTION 01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895490" y="5925211"/>
            <a:ext cx="2176712" cy="494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2"/>
              </a:lnSpc>
            </a:pPr>
            <a:r>
              <a:rPr lang="en-US" sz="2880" spc="144">
                <a:solidFill>
                  <a:srgbClr val="FCFEFF"/>
                </a:solidFill>
                <a:latin typeface="Dynamo Medium"/>
                <a:ea typeface="Dynamo Medium"/>
                <a:cs typeface="Dynamo Medium"/>
                <a:sym typeface="Dynamo Medium"/>
              </a:rPr>
              <a:t>ACTION 04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37527" y="4751721"/>
            <a:ext cx="2618537" cy="1216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spc="14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Business cards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334368" y="7132610"/>
            <a:ext cx="2618537" cy="183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spc="14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Lead collection apps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498216" y="7127875"/>
            <a:ext cx="2618537" cy="1216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spc="14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Note preferences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162566" y="4836543"/>
            <a:ext cx="2618537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11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Scan QR codes</a:t>
            </a:r>
          </a:p>
        </p:txBody>
      </p:sp>
      <p:sp>
        <p:nvSpPr>
          <p:cNvPr id="17" name="Freeform 17"/>
          <p:cNvSpPr/>
          <p:nvPr/>
        </p:nvSpPr>
        <p:spPr>
          <a:xfrm rot="3213757" flipH="1">
            <a:off x="10626091" y="-116533"/>
            <a:ext cx="1271627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12716270" y="0"/>
                </a:moveTo>
                <a:lnTo>
                  <a:pt x="0" y="0"/>
                </a:lnTo>
                <a:lnTo>
                  <a:pt x="0" y="6635581"/>
                </a:lnTo>
                <a:lnTo>
                  <a:pt x="12716270" y="6635581"/>
                </a:lnTo>
                <a:lnTo>
                  <a:pt x="12716270" y="0"/>
                </a:lnTo>
                <a:close/>
              </a:path>
            </a:pathLst>
          </a:custGeom>
          <a:blipFill>
            <a:blip r:embed="rId12">
              <a:alphaModFix amt="87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8" name="Freeform 18"/>
          <p:cNvSpPr/>
          <p:nvPr/>
        </p:nvSpPr>
        <p:spPr>
          <a:xfrm rot="3213757" flipV="1">
            <a:off x="-5420210" y="2664339"/>
            <a:ext cx="1271627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0" y="6635581"/>
                </a:moveTo>
                <a:lnTo>
                  <a:pt x="12716270" y="6635581"/>
                </a:lnTo>
                <a:lnTo>
                  <a:pt x="12716270" y="0"/>
                </a:lnTo>
                <a:lnTo>
                  <a:pt x="0" y="0"/>
                </a:lnTo>
                <a:lnTo>
                  <a:pt x="0" y="6635581"/>
                </a:lnTo>
                <a:close/>
              </a:path>
            </a:pathLst>
          </a:custGeom>
          <a:blipFill>
            <a:blip r:embed="rId12">
              <a:alphaModFix amt="87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9" name="TextBox 19"/>
          <p:cNvSpPr txBox="1"/>
          <p:nvPr/>
        </p:nvSpPr>
        <p:spPr>
          <a:xfrm>
            <a:off x="6837176" y="6045387"/>
            <a:ext cx="2363810" cy="494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2"/>
              </a:lnSpc>
            </a:pPr>
            <a:r>
              <a:rPr lang="en-US" sz="2880" spc="144">
                <a:solidFill>
                  <a:srgbClr val="FCFEFF"/>
                </a:solidFill>
                <a:latin typeface="Dynamo Medium"/>
                <a:ea typeface="Dynamo Medium"/>
                <a:cs typeface="Dynamo Medium"/>
                <a:sym typeface="Dynamo Medium"/>
              </a:rPr>
              <a:t>ACTION 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641067" y="3695550"/>
            <a:ext cx="2363810" cy="494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2"/>
              </a:lnSpc>
            </a:pPr>
            <a:r>
              <a:rPr lang="en-US" sz="2880" spc="144">
                <a:solidFill>
                  <a:srgbClr val="FCFEFF"/>
                </a:solidFill>
                <a:latin typeface="Dynamo Medium"/>
                <a:ea typeface="Dynamo Medium"/>
                <a:cs typeface="Dynamo Medium"/>
                <a:sym typeface="Dynamo Medium"/>
              </a:rPr>
              <a:t>ACTION 03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hecker/>
      </p:transition>
    </mc:Choice>
    <mc:Fallback xmlns="">
      <p:transition spd="slow">
        <p:checker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-4751090" y="1897973"/>
            <a:ext cx="10511830" cy="6491055"/>
          </a:xfrm>
          <a:custGeom>
            <a:avLst/>
            <a:gdLst/>
            <a:ahLst/>
            <a:cxnLst/>
            <a:rect l="l" t="t" r="r" b="b"/>
            <a:pathLst>
              <a:path w="10511830" h="6491055">
                <a:moveTo>
                  <a:pt x="0" y="0"/>
                </a:moveTo>
                <a:lnTo>
                  <a:pt x="10511830" y="0"/>
                </a:lnTo>
                <a:lnTo>
                  <a:pt x="10511830" y="6491054"/>
                </a:lnTo>
                <a:lnTo>
                  <a:pt x="0" y="64910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1497275" y="3669923"/>
            <a:ext cx="5762025" cy="4626279"/>
            <a:chOff x="0" y="0"/>
            <a:chExt cx="7467600" cy="599567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67600" cy="4513580"/>
            </a:xfrm>
            <a:custGeom>
              <a:avLst/>
              <a:gdLst/>
              <a:ahLst/>
              <a:cxnLst/>
              <a:rect l="l" t="t" r="r" b="b"/>
              <a:pathLst>
                <a:path w="7467600" h="4513580">
                  <a:moveTo>
                    <a:pt x="7127240" y="0"/>
                  </a:moveTo>
                  <a:lnTo>
                    <a:pt x="340360" y="0"/>
                  </a:lnTo>
                  <a:cubicBezTo>
                    <a:pt x="152400" y="0"/>
                    <a:pt x="0" y="152400"/>
                    <a:pt x="0" y="340360"/>
                  </a:cubicBezTo>
                  <a:lnTo>
                    <a:pt x="0" y="4513580"/>
                  </a:lnTo>
                  <a:lnTo>
                    <a:pt x="7467600" y="4513580"/>
                  </a:lnTo>
                  <a:lnTo>
                    <a:pt x="7467600" y="340360"/>
                  </a:lnTo>
                  <a:cubicBezTo>
                    <a:pt x="7467600" y="152400"/>
                    <a:pt x="7315200" y="0"/>
                    <a:pt x="7127240" y="0"/>
                  </a:cubicBezTo>
                  <a:close/>
                  <a:moveTo>
                    <a:pt x="7142480" y="4188460"/>
                  </a:moveTo>
                  <a:lnTo>
                    <a:pt x="314961" y="4188460"/>
                  </a:lnTo>
                  <a:lnTo>
                    <a:pt x="314961" y="353060"/>
                  </a:lnTo>
                  <a:lnTo>
                    <a:pt x="7142480" y="353060"/>
                  </a:lnTo>
                  <a:lnTo>
                    <a:pt x="7142480" y="41884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4514850"/>
              <a:ext cx="7467600" cy="695960"/>
            </a:xfrm>
            <a:custGeom>
              <a:avLst/>
              <a:gdLst/>
              <a:ahLst/>
              <a:cxnLst/>
              <a:rect l="l" t="t" r="r" b="b"/>
              <a:pathLst>
                <a:path w="7467600" h="695960">
                  <a:moveTo>
                    <a:pt x="0" y="355600"/>
                  </a:moveTo>
                  <a:cubicBezTo>
                    <a:pt x="0" y="543560"/>
                    <a:pt x="152400" y="695960"/>
                    <a:pt x="340360" y="695960"/>
                  </a:cubicBezTo>
                  <a:lnTo>
                    <a:pt x="7127240" y="695960"/>
                  </a:lnTo>
                  <a:cubicBezTo>
                    <a:pt x="7315200" y="695960"/>
                    <a:pt x="7467600" y="543560"/>
                    <a:pt x="7467600" y="355600"/>
                  </a:cubicBezTo>
                  <a:lnTo>
                    <a:pt x="7467600" y="0"/>
                  </a:lnTo>
                  <a:lnTo>
                    <a:pt x="0" y="0"/>
                  </a:lnTo>
                  <a:lnTo>
                    <a:pt x="0" y="355600"/>
                  </a:lnTo>
                  <a:close/>
                </a:path>
              </a:pathLst>
            </a:custGeom>
            <a:solidFill>
              <a:srgbClr val="E9E9E9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2429510" y="5210810"/>
              <a:ext cx="2606040" cy="791210"/>
            </a:xfrm>
            <a:custGeom>
              <a:avLst/>
              <a:gdLst/>
              <a:ahLst/>
              <a:cxnLst/>
              <a:rect l="l" t="t" r="r" b="b"/>
              <a:pathLst>
                <a:path w="2606040" h="791210">
                  <a:moveTo>
                    <a:pt x="1258570" y="0"/>
                  </a:moveTo>
                  <a:lnTo>
                    <a:pt x="453390" y="0"/>
                  </a:lnTo>
                  <a:cubicBezTo>
                    <a:pt x="453390" y="0"/>
                    <a:pt x="429260" y="370840"/>
                    <a:pt x="403860" y="525780"/>
                  </a:cubicBezTo>
                  <a:cubicBezTo>
                    <a:pt x="359410" y="791210"/>
                    <a:pt x="87630" y="706120"/>
                    <a:pt x="10160" y="762000"/>
                  </a:cubicBezTo>
                  <a:cubicBezTo>
                    <a:pt x="0" y="769620"/>
                    <a:pt x="5080" y="786130"/>
                    <a:pt x="17780" y="786130"/>
                  </a:cubicBezTo>
                  <a:lnTo>
                    <a:pt x="2588260" y="786130"/>
                  </a:lnTo>
                  <a:cubicBezTo>
                    <a:pt x="2600960" y="786130"/>
                    <a:pt x="2606040" y="769620"/>
                    <a:pt x="2595880" y="762000"/>
                  </a:cubicBezTo>
                  <a:cubicBezTo>
                    <a:pt x="2518410" y="706120"/>
                    <a:pt x="2246630" y="791210"/>
                    <a:pt x="2202180" y="525780"/>
                  </a:cubicBezTo>
                  <a:cubicBezTo>
                    <a:pt x="2176780" y="370840"/>
                    <a:pt x="2152650" y="0"/>
                    <a:pt x="2152650" y="0"/>
                  </a:cubicBezTo>
                  <a:lnTo>
                    <a:pt x="1258570" y="0"/>
                  </a:lnTo>
                  <a:close/>
                </a:path>
              </a:pathLst>
            </a:custGeom>
            <a:solidFill>
              <a:srgbClr val="BBBBBB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314960" y="353060"/>
              <a:ext cx="6827520" cy="3835400"/>
            </a:xfrm>
            <a:custGeom>
              <a:avLst/>
              <a:gdLst/>
              <a:ahLst/>
              <a:cxnLst/>
              <a:rect l="l" t="t" r="r" b="b"/>
              <a:pathLst>
                <a:path w="6827520" h="3835400">
                  <a:moveTo>
                    <a:pt x="0" y="0"/>
                  </a:moveTo>
                  <a:lnTo>
                    <a:pt x="6827520" y="0"/>
                  </a:lnTo>
                  <a:lnTo>
                    <a:pt x="6827520" y="3835400"/>
                  </a:lnTo>
                  <a:lnTo>
                    <a:pt x="0" y="3835400"/>
                  </a:lnTo>
                  <a:close/>
                </a:path>
              </a:pathLst>
            </a:custGeom>
            <a:blipFill>
              <a:blip r:embed="rId3"/>
              <a:stretch>
                <a:fillRect t="-733" b="-733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3892508" y="1840802"/>
            <a:ext cx="13290485" cy="119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</a:pPr>
            <a:r>
              <a:rPr lang="en-US" sz="6999" b="1">
                <a:solidFill>
                  <a:srgbClr val="56AAF0"/>
                </a:solidFill>
                <a:latin typeface="Dynamo Medium"/>
                <a:ea typeface="Dynamo Medium"/>
                <a:cs typeface="Dynamo Medium"/>
                <a:sym typeface="Dynamo Medium"/>
              </a:rPr>
              <a:t>STEP 10 – POST-EXPO FOLLOW-UP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892508" y="3355975"/>
            <a:ext cx="7415424" cy="349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9" lvl="1" indent="-431800" algn="l">
              <a:lnSpc>
                <a:spcPts val="5599"/>
              </a:lnSpc>
              <a:buFont typeface="Arial"/>
              <a:buChar char="•"/>
            </a:pPr>
            <a:r>
              <a:rPr lang="en-US" sz="3999" spc="15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Send thank-you emails</a:t>
            </a:r>
          </a:p>
          <a:p>
            <a:pPr marL="863599" lvl="1" indent="-431800" algn="l">
              <a:lnSpc>
                <a:spcPts val="5599"/>
              </a:lnSpc>
              <a:buFont typeface="Arial"/>
              <a:buChar char="•"/>
            </a:pPr>
            <a:r>
              <a:rPr lang="en-US" sz="3999" spc="15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Share materials</a:t>
            </a:r>
          </a:p>
          <a:p>
            <a:pPr marL="863599" lvl="1" indent="-431800" algn="l">
              <a:lnSpc>
                <a:spcPts val="5599"/>
              </a:lnSpc>
              <a:buFont typeface="Arial"/>
              <a:buChar char="•"/>
            </a:pPr>
            <a:r>
              <a:rPr lang="en-US" sz="3999" spc="15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Schedule meetings</a:t>
            </a:r>
          </a:p>
          <a:p>
            <a:pPr marL="863599" lvl="1" indent="-431800" algn="l">
              <a:lnSpc>
                <a:spcPts val="5599"/>
              </a:lnSpc>
              <a:buFont typeface="Arial"/>
              <a:buChar char="•"/>
            </a:pPr>
            <a:r>
              <a:rPr lang="en-US" sz="3999" spc="15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Add to CRM</a:t>
            </a:r>
          </a:p>
          <a:p>
            <a:pPr marL="863599" lvl="1" indent="-431800" algn="l">
              <a:lnSpc>
                <a:spcPts val="5599"/>
              </a:lnSpc>
              <a:buFont typeface="Arial"/>
              <a:buChar char="•"/>
            </a:pPr>
            <a:r>
              <a:rPr lang="en-US" sz="3999" spc="15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Evaluate ROI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hecker/>
      </p:transition>
    </mc:Choice>
    <mc:Fallback xmlns="">
      <p:transition spd="slow">
        <p:checker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529537" y="3703305"/>
            <a:ext cx="4611146" cy="4611146"/>
          </a:xfrm>
          <a:custGeom>
            <a:avLst/>
            <a:gdLst/>
            <a:ahLst/>
            <a:cxnLst/>
            <a:rect l="l" t="t" r="r" b="b"/>
            <a:pathLst>
              <a:path w="4611146" h="4611146">
                <a:moveTo>
                  <a:pt x="0" y="0"/>
                </a:moveTo>
                <a:lnTo>
                  <a:pt x="4611146" y="0"/>
                </a:lnTo>
                <a:lnTo>
                  <a:pt x="4611146" y="4611146"/>
                </a:lnTo>
                <a:lnTo>
                  <a:pt x="0" y="46111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45154" y="1872959"/>
            <a:ext cx="15614146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99"/>
              </a:lnSpc>
            </a:pPr>
            <a:r>
              <a:rPr lang="en-US" sz="5999" b="1">
                <a:solidFill>
                  <a:srgbClr val="56AAF0"/>
                </a:solidFill>
                <a:latin typeface="Dynamo Medium"/>
                <a:ea typeface="Dynamo Medium"/>
                <a:cs typeface="Dynamo Medium"/>
                <a:sym typeface="Dynamo Medium"/>
              </a:rPr>
              <a:t>PROGRAMME FLOW:  DAY -1 (15 JUNE 2025)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45154" y="4170553"/>
            <a:ext cx="5148504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spc="11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Stall Preparation and Display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880402" y="7490116"/>
            <a:ext cx="5015339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spc="11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Stall Preparation and Display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909297" y="5095875"/>
            <a:ext cx="5120038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spc="11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Stall Preparation and Display </a:t>
            </a:r>
          </a:p>
        </p:txBody>
      </p:sp>
      <p:sp>
        <p:nvSpPr>
          <p:cNvPr id="7" name="Freeform 7"/>
          <p:cNvSpPr/>
          <p:nvPr/>
        </p:nvSpPr>
        <p:spPr>
          <a:xfrm rot="9048843">
            <a:off x="10671200" y="3981665"/>
            <a:ext cx="1271627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0" y="0"/>
                </a:moveTo>
                <a:lnTo>
                  <a:pt x="12716270" y="0"/>
                </a:lnTo>
                <a:lnTo>
                  <a:pt x="12716270" y="6635581"/>
                </a:lnTo>
                <a:lnTo>
                  <a:pt x="0" y="66355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7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 rot="9048843" flipH="1" flipV="1">
            <a:off x="-6146085" y="-114507"/>
            <a:ext cx="1271627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12716269" y="6635581"/>
                </a:moveTo>
                <a:lnTo>
                  <a:pt x="0" y="6635581"/>
                </a:lnTo>
                <a:lnTo>
                  <a:pt x="0" y="0"/>
                </a:lnTo>
                <a:lnTo>
                  <a:pt x="12716269" y="0"/>
                </a:lnTo>
                <a:lnTo>
                  <a:pt x="12716269" y="6635581"/>
                </a:lnTo>
                <a:close/>
              </a:path>
            </a:pathLst>
          </a:custGeom>
          <a:blipFill>
            <a:blip r:embed="rId4">
              <a:alphaModFix amt="87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hecker/>
      </p:transition>
    </mc:Choice>
    <mc:Fallback xmlns="">
      <p:transition spd="slow">
        <p:checker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529537" y="3703305"/>
            <a:ext cx="4611146" cy="4611146"/>
          </a:xfrm>
          <a:custGeom>
            <a:avLst/>
            <a:gdLst/>
            <a:ahLst/>
            <a:cxnLst/>
            <a:rect l="l" t="t" r="r" b="b"/>
            <a:pathLst>
              <a:path w="4611146" h="4611146">
                <a:moveTo>
                  <a:pt x="0" y="0"/>
                </a:moveTo>
                <a:lnTo>
                  <a:pt x="4611146" y="0"/>
                </a:lnTo>
                <a:lnTo>
                  <a:pt x="4611146" y="4611146"/>
                </a:lnTo>
                <a:lnTo>
                  <a:pt x="0" y="46111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45154" y="1872959"/>
            <a:ext cx="15614146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99"/>
              </a:lnSpc>
            </a:pPr>
            <a:r>
              <a:rPr lang="en-US" sz="5999" b="1">
                <a:solidFill>
                  <a:srgbClr val="56AAF0"/>
                </a:solidFill>
                <a:latin typeface="Dynamo Medium"/>
                <a:ea typeface="Dynamo Medium"/>
                <a:cs typeface="Dynamo Medium"/>
                <a:sym typeface="Dynamo Medium"/>
              </a:rPr>
              <a:t>PROGRAMME FLOW:  DAY -2 (16 JUNE 2025)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45154" y="4170553"/>
            <a:ext cx="5250587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spc="11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Meet the Press at 9.30 am to 10.30 am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880402" y="7490116"/>
            <a:ext cx="5015339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spc="11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B2B Matchmaking 2.00 pm to 5.00 pm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909297" y="5095875"/>
            <a:ext cx="5120038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spc="11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Inaugural Ceremony at 11.00 am to 1.00 pm </a:t>
            </a:r>
          </a:p>
        </p:txBody>
      </p:sp>
      <p:sp>
        <p:nvSpPr>
          <p:cNvPr id="7" name="Freeform 7"/>
          <p:cNvSpPr/>
          <p:nvPr/>
        </p:nvSpPr>
        <p:spPr>
          <a:xfrm rot="9048843">
            <a:off x="10671200" y="3981665"/>
            <a:ext cx="1271627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0" y="0"/>
                </a:moveTo>
                <a:lnTo>
                  <a:pt x="12716270" y="0"/>
                </a:lnTo>
                <a:lnTo>
                  <a:pt x="12716270" y="6635581"/>
                </a:lnTo>
                <a:lnTo>
                  <a:pt x="0" y="66355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7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 rot="9048843" flipH="1" flipV="1">
            <a:off x="-6146085" y="-114507"/>
            <a:ext cx="1271627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12716269" y="6635581"/>
                </a:moveTo>
                <a:lnTo>
                  <a:pt x="0" y="6635581"/>
                </a:lnTo>
                <a:lnTo>
                  <a:pt x="0" y="0"/>
                </a:lnTo>
                <a:lnTo>
                  <a:pt x="12716269" y="0"/>
                </a:lnTo>
                <a:lnTo>
                  <a:pt x="12716269" y="6635581"/>
                </a:lnTo>
                <a:close/>
              </a:path>
            </a:pathLst>
          </a:custGeom>
          <a:blipFill>
            <a:blip r:embed="rId4">
              <a:alphaModFix amt="87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hecker/>
      </p:transition>
    </mc:Choice>
    <mc:Fallback xmlns="">
      <p:transition spd="slow">
        <p:checker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751598" y="3703305"/>
            <a:ext cx="4611146" cy="4611146"/>
          </a:xfrm>
          <a:custGeom>
            <a:avLst/>
            <a:gdLst/>
            <a:ahLst/>
            <a:cxnLst/>
            <a:rect l="l" t="t" r="r" b="b"/>
            <a:pathLst>
              <a:path w="4611146" h="4611146">
                <a:moveTo>
                  <a:pt x="0" y="0"/>
                </a:moveTo>
                <a:lnTo>
                  <a:pt x="4611146" y="0"/>
                </a:lnTo>
                <a:lnTo>
                  <a:pt x="4611146" y="4611146"/>
                </a:lnTo>
                <a:lnTo>
                  <a:pt x="0" y="46111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45154" y="1872959"/>
            <a:ext cx="15614146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99"/>
              </a:lnSpc>
            </a:pPr>
            <a:r>
              <a:rPr lang="en-US" sz="5999" b="1">
                <a:solidFill>
                  <a:srgbClr val="56AAF0"/>
                </a:solidFill>
                <a:latin typeface="Dynamo Medium"/>
                <a:ea typeface="Dynamo Medium"/>
                <a:cs typeface="Dynamo Medium"/>
                <a:sym typeface="Dynamo Medium"/>
              </a:rPr>
              <a:t>PROGRAMME FLOW:  DAY -3 (17 JUNE 2025)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445406" y="4932553"/>
            <a:ext cx="5084130" cy="2105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spc="11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Seminar on Trade &amp; Investment Opportunities between Bangladesh &amp; Brazil 11.00 am to 1.00 pm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584805" y="5465953"/>
            <a:ext cx="5015339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spc="11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B2B Matchmaking 2.00 pm to 5.00 pm </a:t>
            </a:r>
          </a:p>
        </p:txBody>
      </p:sp>
      <p:sp>
        <p:nvSpPr>
          <p:cNvPr id="6" name="Freeform 6"/>
          <p:cNvSpPr/>
          <p:nvPr/>
        </p:nvSpPr>
        <p:spPr>
          <a:xfrm rot="9048843">
            <a:off x="10671200" y="3981665"/>
            <a:ext cx="1271627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0" y="0"/>
                </a:moveTo>
                <a:lnTo>
                  <a:pt x="12716270" y="0"/>
                </a:lnTo>
                <a:lnTo>
                  <a:pt x="12716270" y="6635581"/>
                </a:lnTo>
                <a:lnTo>
                  <a:pt x="0" y="66355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7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9048843" flipH="1" flipV="1">
            <a:off x="-6146085" y="-114507"/>
            <a:ext cx="1271627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12716269" y="6635581"/>
                </a:moveTo>
                <a:lnTo>
                  <a:pt x="0" y="6635581"/>
                </a:lnTo>
                <a:lnTo>
                  <a:pt x="0" y="0"/>
                </a:lnTo>
                <a:lnTo>
                  <a:pt x="12716269" y="0"/>
                </a:lnTo>
                <a:lnTo>
                  <a:pt x="12716269" y="6635581"/>
                </a:lnTo>
                <a:close/>
              </a:path>
            </a:pathLst>
          </a:custGeom>
          <a:blipFill>
            <a:blip r:embed="rId4">
              <a:alphaModFix amt="87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hecker/>
      </p:transition>
    </mc:Choice>
    <mc:Fallback xmlns="">
      <p:transition spd="slow">
        <p:checker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529537" y="3703305"/>
            <a:ext cx="4611146" cy="4611146"/>
          </a:xfrm>
          <a:custGeom>
            <a:avLst/>
            <a:gdLst/>
            <a:ahLst/>
            <a:cxnLst/>
            <a:rect l="l" t="t" r="r" b="b"/>
            <a:pathLst>
              <a:path w="4611146" h="4611146">
                <a:moveTo>
                  <a:pt x="0" y="0"/>
                </a:moveTo>
                <a:lnTo>
                  <a:pt x="4611146" y="0"/>
                </a:lnTo>
                <a:lnTo>
                  <a:pt x="4611146" y="4611146"/>
                </a:lnTo>
                <a:lnTo>
                  <a:pt x="0" y="46111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45154" y="1872959"/>
            <a:ext cx="15614146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99"/>
              </a:lnSpc>
            </a:pPr>
            <a:r>
              <a:rPr lang="en-US" sz="5999" b="1">
                <a:solidFill>
                  <a:srgbClr val="56AAF0"/>
                </a:solidFill>
                <a:latin typeface="Dynamo Medium"/>
                <a:ea typeface="Dynamo Medium"/>
                <a:cs typeface="Dynamo Medium"/>
                <a:sym typeface="Dynamo Medium"/>
              </a:rPr>
              <a:t>PROGRAMME FLOW:  DAY -4 (18 JUNE 2025)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45154" y="4170553"/>
            <a:ext cx="5250587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spc="11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Seminar by Brazilian Expert from 11.00 am to 1.00 pm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880402" y="7490116"/>
            <a:ext cx="5015339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spc="11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Meet the Press &amp; Closing Ceremony 5.00pm to 7.30 pm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909297" y="5095875"/>
            <a:ext cx="5120038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spc="11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B2B Matchmaking 2.00 pm to 5.00 pm </a:t>
            </a:r>
          </a:p>
        </p:txBody>
      </p:sp>
      <p:sp>
        <p:nvSpPr>
          <p:cNvPr id="7" name="Freeform 7"/>
          <p:cNvSpPr/>
          <p:nvPr/>
        </p:nvSpPr>
        <p:spPr>
          <a:xfrm rot="9048843">
            <a:off x="10671200" y="3981665"/>
            <a:ext cx="1271627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0" y="0"/>
                </a:moveTo>
                <a:lnTo>
                  <a:pt x="12716270" y="0"/>
                </a:lnTo>
                <a:lnTo>
                  <a:pt x="12716270" y="6635581"/>
                </a:lnTo>
                <a:lnTo>
                  <a:pt x="0" y="66355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7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 rot="9048843" flipH="1" flipV="1">
            <a:off x="-6146085" y="-114507"/>
            <a:ext cx="1271627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12716269" y="6635581"/>
                </a:moveTo>
                <a:lnTo>
                  <a:pt x="0" y="6635581"/>
                </a:lnTo>
                <a:lnTo>
                  <a:pt x="0" y="0"/>
                </a:lnTo>
                <a:lnTo>
                  <a:pt x="12716269" y="0"/>
                </a:lnTo>
                <a:lnTo>
                  <a:pt x="12716269" y="6635581"/>
                </a:lnTo>
                <a:close/>
              </a:path>
            </a:pathLst>
          </a:custGeom>
          <a:blipFill>
            <a:blip r:embed="rId4">
              <a:alphaModFix amt="87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hecker/>
      </p:transition>
    </mc:Choice>
    <mc:Fallback xmlns="">
      <p:transition spd="slow">
        <p:checker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9786558" y="1897973"/>
            <a:ext cx="10511830" cy="6491055"/>
          </a:xfrm>
          <a:custGeom>
            <a:avLst/>
            <a:gdLst/>
            <a:ahLst/>
            <a:cxnLst/>
            <a:rect l="l" t="t" r="r" b="b"/>
            <a:pathLst>
              <a:path w="10511830" h="6491055">
                <a:moveTo>
                  <a:pt x="0" y="6491054"/>
                </a:moveTo>
                <a:lnTo>
                  <a:pt x="10511829" y="6491054"/>
                </a:lnTo>
                <a:lnTo>
                  <a:pt x="10511829" y="0"/>
                </a:lnTo>
                <a:lnTo>
                  <a:pt x="0" y="0"/>
                </a:lnTo>
                <a:lnTo>
                  <a:pt x="0" y="6491054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026599" y="3533775"/>
            <a:ext cx="6291172" cy="4101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59"/>
              </a:lnSpc>
            </a:pPr>
            <a:r>
              <a:rPr lang="en-US" sz="2999" spc="11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+880 1553 676767</a:t>
            </a:r>
          </a:p>
          <a:p>
            <a:pPr algn="l">
              <a:lnSpc>
                <a:spcPts val="6959"/>
              </a:lnSpc>
            </a:pPr>
            <a:r>
              <a:rPr lang="en-US" sz="2999" spc="11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info@brazilbangladeshchamber.com</a:t>
            </a:r>
          </a:p>
          <a:p>
            <a:pPr algn="l">
              <a:lnSpc>
                <a:spcPts val="6959"/>
              </a:lnSpc>
            </a:pPr>
            <a:r>
              <a:rPr lang="en-US" sz="2999" spc="11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https://brazilbangladeshchamber.com</a:t>
            </a:r>
          </a:p>
          <a:p>
            <a:pPr algn="l">
              <a:lnSpc>
                <a:spcPts val="3599"/>
              </a:lnSpc>
            </a:pPr>
            <a:r>
              <a:rPr lang="en-US" sz="2999" spc="11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Shanta Skymark, Levels 8th-13th,</a:t>
            </a:r>
          </a:p>
          <a:p>
            <a:pPr algn="l">
              <a:lnSpc>
                <a:spcPts val="3599"/>
              </a:lnSpc>
            </a:pPr>
            <a:r>
              <a:rPr lang="en-US" sz="2999" spc="11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18 Gulshan Avenue, Gulshan,</a:t>
            </a:r>
          </a:p>
          <a:p>
            <a:pPr algn="l">
              <a:lnSpc>
                <a:spcPts val="3599"/>
              </a:lnSpc>
            </a:pPr>
            <a:r>
              <a:rPr lang="en-US" sz="2999" spc="11">
                <a:solidFill>
                  <a:srgbClr val="3275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Dhaka-1212, Bangladesh</a:t>
            </a:r>
          </a:p>
        </p:txBody>
      </p:sp>
      <p:sp>
        <p:nvSpPr>
          <p:cNvPr id="4" name="Freeform 4"/>
          <p:cNvSpPr/>
          <p:nvPr/>
        </p:nvSpPr>
        <p:spPr>
          <a:xfrm>
            <a:off x="2262234" y="4820706"/>
            <a:ext cx="491618" cy="310068"/>
          </a:xfrm>
          <a:custGeom>
            <a:avLst/>
            <a:gdLst/>
            <a:ahLst/>
            <a:cxnLst/>
            <a:rect l="l" t="t" r="r" b="b"/>
            <a:pathLst>
              <a:path w="491618" h="310068">
                <a:moveTo>
                  <a:pt x="0" y="0"/>
                </a:moveTo>
                <a:lnTo>
                  <a:pt x="491618" y="0"/>
                </a:lnTo>
                <a:lnTo>
                  <a:pt x="491618" y="310068"/>
                </a:lnTo>
                <a:lnTo>
                  <a:pt x="0" y="3100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22110" b="-2436"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2332827" y="3848100"/>
            <a:ext cx="350431" cy="584052"/>
          </a:xfrm>
          <a:custGeom>
            <a:avLst/>
            <a:gdLst/>
            <a:ahLst/>
            <a:cxnLst/>
            <a:rect l="l" t="t" r="r" b="b"/>
            <a:pathLst>
              <a:path w="350431" h="584052">
                <a:moveTo>
                  <a:pt x="350431" y="0"/>
                </a:moveTo>
                <a:lnTo>
                  <a:pt x="0" y="0"/>
                </a:lnTo>
                <a:lnTo>
                  <a:pt x="0" y="584052"/>
                </a:lnTo>
                <a:lnTo>
                  <a:pt x="350431" y="584052"/>
                </a:lnTo>
                <a:lnTo>
                  <a:pt x="35043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313777" y="6411621"/>
            <a:ext cx="351347" cy="544340"/>
          </a:xfrm>
          <a:custGeom>
            <a:avLst/>
            <a:gdLst/>
            <a:ahLst/>
            <a:cxnLst/>
            <a:rect l="l" t="t" r="r" b="b"/>
            <a:pathLst>
              <a:path w="351347" h="544340">
                <a:moveTo>
                  <a:pt x="0" y="0"/>
                </a:moveTo>
                <a:lnTo>
                  <a:pt x="351347" y="0"/>
                </a:lnTo>
                <a:lnTo>
                  <a:pt x="351347" y="544341"/>
                </a:lnTo>
                <a:lnTo>
                  <a:pt x="0" y="54434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213984" y="5511774"/>
            <a:ext cx="588117" cy="518848"/>
          </a:xfrm>
          <a:custGeom>
            <a:avLst/>
            <a:gdLst/>
            <a:ahLst/>
            <a:cxnLst/>
            <a:rect l="l" t="t" r="r" b="b"/>
            <a:pathLst>
              <a:path w="588117" h="518848">
                <a:moveTo>
                  <a:pt x="0" y="0"/>
                </a:moveTo>
                <a:lnTo>
                  <a:pt x="588117" y="0"/>
                </a:lnTo>
                <a:lnTo>
                  <a:pt x="588117" y="518847"/>
                </a:lnTo>
                <a:lnTo>
                  <a:pt x="0" y="51884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37756" r="-35963" b="-100558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163524" y="1795710"/>
            <a:ext cx="6114567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 b="1">
                <a:solidFill>
                  <a:srgbClr val="56AAF0"/>
                </a:solidFill>
                <a:latin typeface="Dynamo Medium"/>
                <a:ea typeface="Dynamo Medium"/>
                <a:cs typeface="Dynamo Medium"/>
                <a:sym typeface="Dynamo Medium"/>
              </a:rPr>
              <a:t>CONTACT US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hecker/>
      </p:transition>
    </mc:Choice>
    <mc:Fallback xmlns="">
      <p:transition spd="slow">
        <p:checker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4262586" y="-573763"/>
            <a:ext cx="11434572" cy="11434527"/>
            <a:chOff x="0" y="0"/>
            <a:chExt cx="6350000" cy="63499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r="-5009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7883098" y="7497900"/>
            <a:ext cx="7009358" cy="1398154"/>
            <a:chOff x="0" y="0"/>
            <a:chExt cx="9345810" cy="1864205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9345810" cy="1546271"/>
              <a:chOff x="0" y="0"/>
              <a:chExt cx="1250766" cy="20694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18844" y="0"/>
                <a:ext cx="1213078" cy="206940"/>
              </a:xfrm>
              <a:custGeom>
                <a:avLst/>
                <a:gdLst/>
                <a:ahLst/>
                <a:cxnLst/>
                <a:rect l="l" t="t" r="r" b="b"/>
                <a:pathLst>
                  <a:path w="1213078" h="206940">
                    <a:moveTo>
                      <a:pt x="218760" y="0"/>
                    </a:moveTo>
                    <a:lnTo>
                      <a:pt x="1197518" y="0"/>
                    </a:lnTo>
                    <a:cubicBezTo>
                      <a:pt x="1203332" y="0"/>
                      <a:pt x="1208579" y="3488"/>
                      <a:pt x="1210829" y="8850"/>
                    </a:cubicBezTo>
                    <a:cubicBezTo>
                      <a:pt x="1213078" y="14212"/>
                      <a:pt x="1211891" y="20399"/>
                      <a:pt x="1207817" y="24548"/>
                    </a:cubicBezTo>
                    <a:lnTo>
                      <a:pt x="1052827" y="182392"/>
                    </a:lnTo>
                    <a:cubicBezTo>
                      <a:pt x="1037408" y="198094"/>
                      <a:pt x="1016325" y="206940"/>
                      <a:pt x="994318" y="206940"/>
                    </a:cubicBezTo>
                    <a:lnTo>
                      <a:pt x="15560" y="206940"/>
                    </a:lnTo>
                    <a:cubicBezTo>
                      <a:pt x="9746" y="206940"/>
                      <a:pt x="4499" y="203452"/>
                      <a:pt x="2249" y="198090"/>
                    </a:cubicBezTo>
                    <a:cubicBezTo>
                      <a:pt x="0" y="192728"/>
                      <a:pt x="1187" y="186541"/>
                      <a:pt x="5261" y="182392"/>
                    </a:cubicBezTo>
                    <a:lnTo>
                      <a:pt x="160251" y="24548"/>
                    </a:lnTo>
                    <a:cubicBezTo>
                      <a:pt x="175670" y="8846"/>
                      <a:pt x="196753" y="0"/>
                      <a:pt x="218760" y="0"/>
                    </a:cubicBezTo>
                    <a:close/>
                  </a:path>
                </a:pathLst>
              </a:custGeom>
              <a:solidFill>
                <a:srgbClr val="3275C5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101600" y="19050"/>
                <a:ext cx="1047566" cy="18789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93"/>
                  </a:lnSpc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4451974" y="1170495"/>
              <a:ext cx="4192850" cy="693710"/>
              <a:chOff x="0" y="0"/>
              <a:chExt cx="1250766" cy="20694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22107" y="0"/>
                <a:ext cx="1206553" cy="206940"/>
              </a:xfrm>
              <a:custGeom>
                <a:avLst/>
                <a:gdLst/>
                <a:ahLst/>
                <a:cxnLst/>
                <a:rect l="l" t="t" r="r" b="b"/>
                <a:pathLst>
                  <a:path w="1206553" h="206940">
                    <a:moveTo>
                      <a:pt x="221454" y="0"/>
                    </a:moveTo>
                    <a:lnTo>
                      <a:pt x="1188298" y="0"/>
                    </a:lnTo>
                    <a:cubicBezTo>
                      <a:pt x="1195119" y="0"/>
                      <a:pt x="1201274" y="4093"/>
                      <a:pt x="1203913" y="10382"/>
                    </a:cubicBezTo>
                    <a:cubicBezTo>
                      <a:pt x="1206552" y="16672"/>
                      <a:pt x="1205160" y="23932"/>
                      <a:pt x="1200381" y="28799"/>
                    </a:cubicBezTo>
                    <a:lnTo>
                      <a:pt x="1053737" y="178141"/>
                    </a:lnTo>
                    <a:cubicBezTo>
                      <a:pt x="1035649" y="196563"/>
                      <a:pt x="1010915" y="206940"/>
                      <a:pt x="985098" y="206940"/>
                    </a:cubicBezTo>
                    <a:lnTo>
                      <a:pt x="18254" y="206940"/>
                    </a:lnTo>
                    <a:cubicBezTo>
                      <a:pt x="11433" y="206940"/>
                      <a:pt x="5278" y="202848"/>
                      <a:pt x="2639" y="196558"/>
                    </a:cubicBezTo>
                    <a:cubicBezTo>
                      <a:pt x="0" y="190268"/>
                      <a:pt x="1392" y="183008"/>
                      <a:pt x="6171" y="178141"/>
                    </a:cubicBezTo>
                    <a:lnTo>
                      <a:pt x="152815" y="28799"/>
                    </a:lnTo>
                    <a:cubicBezTo>
                      <a:pt x="170903" y="10377"/>
                      <a:pt x="195637" y="0"/>
                      <a:pt x="221454" y="0"/>
                    </a:cubicBezTo>
                    <a:close/>
                  </a:path>
                </a:pathLst>
              </a:custGeom>
              <a:solidFill>
                <a:srgbClr val="64CAF4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101600" y="19050"/>
                <a:ext cx="1047566" cy="18789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93"/>
                  </a:lnSpc>
                </a:pPr>
                <a:endParaRPr/>
              </a:p>
            </p:txBody>
          </p:sp>
        </p:grpSp>
      </p:grpSp>
      <p:grpSp>
        <p:nvGrpSpPr>
          <p:cNvPr id="11" name="Group 11"/>
          <p:cNvGrpSpPr/>
          <p:nvPr/>
        </p:nvGrpSpPr>
        <p:grpSpPr>
          <a:xfrm>
            <a:off x="3875583" y="4940839"/>
            <a:ext cx="5114123" cy="5114123"/>
            <a:chOff x="0" y="0"/>
            <a:chExt cx="6818831" cy="6818831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6818831" cy="6818831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CFEFF"/>
              </a:solidFill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95250"/>
                <a:ext cx="660400" cy="641350"/>
              </a:xfrm>
              <a:prstGeom prst="rect">
                <a:avLst/>
              </a:prstGeom>
            </p:spPr>
            <p:txBody>
              <a:bodyPr lIns="52498" tIns="52498" rIns="52498" bIns="52498" rtlCol="0" anchor="ctr"/>
              <a:lstStyle/>
              <a:p>
                <a:pPr algn="ctr">
                  <a:lnSpc>
                    <a:spcPts val="1993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203869" y="214274"/>
              <a:ext cx="6390308" cy="6390283"/>
              <a:chOff x="0" y="0"/>
              <a:chExt cx="6350000" cy="6349975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6350000" cy="6349974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49974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</p:spPr>
          </p:sp>
        </p:grpSp>
      </p:grpSp>
      <p:sp>
        <p:nvSpPr>
          <p:cNvPr id="17" name="TextBox 17"/>
          <p:cNvSpPr txBox="1"/>
          <p:nvPr/>
        </p:nvSpPr>
        <p:spPr>
          <a:xfrm>
            <a:off x="8596420" y="3602644"/>
            <a:ext cx="7004506" cy="2057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9"/>
              </a:lnSpc>
            </a:pPr>
            <a:r>
              <a:rPr lang="en-US" sz="11999" b="1">
                <a:solidFill>
                  <a:srgbClr val="3275C5"/>
                </a:solidFill>
                <a:latin typeface="Dynamo Medium"/>
                <a:ea typeface="Dynamo Medium"/>
                <a:cs typeface="Dynamo Medium"/>
                <a:sym typeface="Dynamo Medium"/>
              </a:rPr>
              <a:t>THANK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172220" y="3602644"/>
            <a:ext cx="3440472" cy="2057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9"/>
              </a:lnSpc>
            </a:pPr>
            <a:r>
              <a:rPr lang="en-US" sz="11999" b="1" spc="47">
                <a:solidFill>
                  <a:srgbClr val="56AAF0"/>
                </a:solidFill>
                <a:latin typeface="Dynamo Medium"/>
                <a:ea typeface="Dynamo Medium"/>
                <a:cs typeface="Dynamo Medium"/>
                <a:sym typeface="Dynamo Medium"/>
              </a:rPr>
              <a:t>YOU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271632" y="7821438"/>
            <a:ext cx="4622964" cy="375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7"/>
              </a:lnSpc>
            </a:pPr>
            <a:r>
              <a:rPr lang="en-US" sz="2599" b="1">
                <a:solidFill>
                  <a:srgbClr val="FCFEFF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brazilbangladeshchamber.com</a:t>
            </a:r>
          </a:p>
        </p:txBody>
      </p:sp>
      <p:sp>
        <p:nvSpPr>
          <p:cNvPr id="20" name="Freeform 20"/>
          <p:cNvSpPr/>
          <p:nvPr/>
        </p:nvSpPr>
        <p:spPr>
          <a:xfrm rot="5256964" flipV="1">
            <a:off x="12399459" y="1053603"/>
            <a:ext cx="1271627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0" y="6635581"/>
                </a:moveTo>
                <a:lnTo>
                  <a:pt x="12716270" y="6635581"/>
                </a:lnTo>
                <a:lnTo>
                  <a:pt x="12716270" y="0"/>
                </a:lnTo>
                <a:lnTo>
                  <a:pt x="0" y="0"/>
                </a:lnTo>
                <a:lnTo>
                  <a:pt x="0" y="6635581"/>
                </a:lnTo>
                <a:close/>
              </a:path>
            </a:pathLst>
          </a:custGeom>
          <a:blipFill>
            <a:blip r:embed="rId4">
              <a:alphaModFix amt="87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1" name="Freeform 21"/>
          <p:cNvSpPr/>
          <p:nvPr/>
        </p:nvSpPr>
        <p:spPr>
          <a:xfrm rot="4556641">
            <a:off x="9863264" y="-772850"/>
            <a:ext cx="1271627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0" y="0"/>
                </a:moveTo>
                <a:lnTo>
                  <a:pt x="12716269" y="0"/>
                </a:lnTo>
                <a:lnTo>
                  <a:pt x="12716269" y="6635581"/>
                </a:lnTo>
                <a:lnTo>
                  <a:pt x="0" y="66355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87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hecker/>
      </p:transition>
    </mc:Choice>
    <mc:Fallback xmlns="">
      <p:transition spd="slow">
        <p:checker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533</Words>
  <Application>Microsoft Office PowerPoint</Application>
  <PresentationFormat>Custom</PresentationFormat>
  <Paragraphs>110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Dynamo Medium</vt:lpstr>
      <vt:lpstr>Arial</vt:lpstr>
      <vt:lpstr>Calibri</vt:lpstr>
      <vt:lpstr>Source Sans Pro</vt:lpstr>
      <vt:lpstr>Source Sans Pro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Made in Bangladesh Expo 2025 — briefing session</dc:title>
  <dc:creator>Brazil Bangladesh Chamber of Commerce &amp; Industry (BBCCI)</dc:creator>
  <cp:lastModifiedBy>BBCCI</cp:lastModifiedBy>
  <cp:revision>3</cp:revision>
  <dcterms:created xsi:type="dcterms:W3CDTF">2006-08-16T00:00:00Z</dcterms:created>
  <dcterms:modified xsi:type="dcterms:W3CDTF">2025-06-04T15:45:35Z</dcterms:modified>
</cp:coreProperties>
</file>